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74" r:id="rId1"/>
  </p:sldMasterIdLst>
  <p:notesMasterIdLst>
    <p:notesMasterId r:id="rId17"/>
  </p:notesMasterIdLst>
  <p:sldIdLst>
    <p:sldId id="256" r:id="rId2"/>
    <p:sldId id="266" r:id="rId3"/>
    <p:sldId id="267" r:id="rId4"/>
    <p:sldId id="258" r:id="rId5"/>
    <p:sldId id="269" r:id="rId6"/>
    <p:sldId id="268" r:id="rId7"/>
    <p:sldId id="259" r:id="rId8"/>
    <p:sldId id="271" r:id="rId9"/>
    <p:sldId id="270" r:id="rId10"/>
    <p:sldId id="260" r:id="rId11"/>
    <p:sldId id="261" r:id="rId12"/>
    <p:sldId id="262" r:id="rId13"/>
    <p:sldId id="263" r:id="rId14"/>
    <p:sldId id="272" r:id="rId15"/>
    <p:sldId id="264" r:id="rId16"/>
  </p:sldIdLst>
  <p:sldSz cx="18288000" cy="10287000"/>
  <p:notesSz cx="6858000" cy="9144000"/>
  <p:embeddedFontLst>
    <p:embeddedFont>
      <p:font typeface="Barlow Bold" panose="020B0604020202020204" charset="0"/>
      <p:bold r:id="rId18"/>
    </p:embeddedFont>
    <p:embeddedFont>
      <p:font typeface="Bodoni MT Black" panose="02070A03080606020203" pitchFamily="18" charset="0"/>
      <p:bold r:id="rId19"/>
      <p:boldItalic r:id="rId20"/>
    </p:embeddedFont>
    <p:embeddedFont>
      <p:font typeface="DM Sans" pitchFamily="2" charset="0"/>
      <p:regular r:id="rId21"/>
      <p:bold r:id="rId22"/>
    </p:embeddedFont>
    <p:embeddedFont>
      <p:font typeface="Dream Avenue" panose="020B0604020202020204" charset="0"/>
      <p:regular r:id="rId23"/>
    </p:embeddedFont>
    <p:embeddedFont>
      <p:font typeface="Georgia" panose="02040502050405020303" pitchFamily="18" charset="0"/>
      <p:regular r:id="rId24"/>
      <p:bold r:id="rId25"/>
      <p:italic r:id="rId26"/>
      <p:boldItalic r:id="rId27"/>
    </p:embeddedFont>
    <p:embeddedFont>
      <p:font typeface="Montserrat" panose="00000500000000000000" pitchFamily="2" charset="0"/>
      <p:regular r:id="rId28"/>
      <p:bold r:id="rId29"/>
      <p:italic r:id="rId30"/>
      <p:boldItalic r:id="rId31"/>
    </p:embeddedFont>
    <p:embeddedFont>
      <p:font typeface="Trebuchet MS" panose="020B0603020202020204" pitchFamily="34" charset="0"/>
      <p:regular r:id="rId32"/>
      <p:bold r:id="rId33"/>
      <p:italic r:id="rId34"/>
      <p:boldItalic r:id="rId35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>
        <p:scale>
          <a:sx n="50" d="100"/>
          <a:sy n="50" d="100"/>
        </p:scale>
        <p:origin x="946" y="25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9" Type="http://schemas.openxmlformats.org/officeDocument/2006/relationships/tableStyles" Target="tableStyles.xml"/><Relationship Id="rId21" Type="http://schemas.openxmlformats.org/officeDocument/2006/relationships/font" Target="fonts/font4.fntdata"/><Relationship Id="rId34" Type="http://schemas.openxmlformats.org/officeDocument/2006/relationships/font" Target="fonts/font1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font" Target="fonts/font16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font" Target="fonts/font15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font" Target="fonts/font18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596E4B-E1CB-40DC-935C-3C052E050364}" type="datetimeFigureOut">
              <a:rPr lang="en-US" smtClean="0"/>
              <a:t>10/14/2024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59EC56-CAB7-4B25-AA44-230AFF8868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3181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381251" y="2020420"/>
            <a:ext cx="15334488" cy="121025"/>
          </a:xfrm>
          <a:prstGeom prst="rect">
            <a:avLst/>
          </a:prstGeom>
          <a:blipFill dpi="0" rotWithShape="1">
            <a:blip r:embed="rId2">
              <a:alphaModFix amt="83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381251" y="6449545"/>
            <a:ext cx="15334488" cy="121025"/>
          </a:xfrm>
          <a:prstGeom prst="rect">
            <a:avLst/>
          </a:prstGeom>
          <a:blipFill dpi="0" rotWithShape="1">
            <a:blip r:embed="rId2">
              <a:alphaModFix amt="83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381251" y="2227169"/>
            <a:ext cx="15334488" cy="4114800"/>
          </a:xfrm>
          <a:prstGeom prst="rect">
            <a:avLst/>
          </a:prstGeom>
          <a:blipFill dpi="0" rotWithShape="1">
            <a:blip r:embed="rId2">
              <a:alphaModFix amt="83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14473823" y="6103385"/>
            <a:ext cx="1621356" cy="1621353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77340" y="2148335"/>
            <a:ext cx="14950440" cy="4553712"/>
          </a:xfrm>
        </p:spPr>
        <p:txBody>
          <a:bodyPr anchor="ctr">
            <a:noAutofit/>
          </a:bodyPr>
          <a:lstStyle>
            <a:lvl1pPr algn="l">
              <a:lnSpc>
                <a:spcPct val="85000"/>
              </a:lnSpc>
              <a:defRPr sz="10800" b="1" cap="none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04772" y="6583680"/>
            <a:ext cx="11836908" cy="1604772"/>
          </a:xfrm>
        </p:spPr>
        <p:txBody>
          <a:bodyPr>
            <a:normAutofit/>
          </a:bodyPr>
          <a:lstStyle>
            <a:lvl1pPr marL="0" indent="0" algn="l">
              <a:buNone/>
              <a:defRPr sz="3300">
                <a:solidFill>
                  <a:schemeClr val="tx1"/>
                </a:solidFill>
              </a:defRPr>
            </a:lvl1pPr>
            <a:lvl2pPr marL="685800" indent="0" algn="ctr">
              <a:buNone/>
              <a:defRPr sz="3300"/>
            </a:lvl2pPr>
            <a:lvl3pPr marL="1371600" indent="0" algn="ctr">
              <a:buNone/>
              <a:defRPr sz="3300"/>
            </a:lvl3pPr>
            <a:lvl4pPr marL="2057400" indent="0" algn="ctr">
              <a:buNone/>
              <a:defRPr sz="3000"/>
            </a:lvl4pPr>
            <a:lvl5pPr marL="2743200" indent="0" algn="ctr">
              <a:buNone/>
              <a:defRPr sz="3000"/>
            </a:lvl5pPr>
            <a:lvl6pPr marL="3429000" indent="0" algn="ctr">
              <a:buNone/>
              <a:defRPr sz="3000"/>
            </a:lvl6pPr>
            <a:lvl7pPr marL="4114800" indent="0" algn="ctr">
              <a:buNone/>
              <a:defRPr sz="3000"/>
            </a:lvl7pPr>
            <a:lvl8pPr marL="4800600" indent="0" algn="ctr">
              <a:buNone/>
              <a:defRPr sz="3000"/>
            </a:lvl8pPr>
            <a:lvl9pPr marL="5486400" indent="0" algn="ctr">
              <a:buNone/>
              <a:defRPr sz="3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89100" y="6434001"/>
            <a:ext cx="1790802" cy="960120"/>
          </a:xfrm>
        </p:spPr>
        <p:txBody>
          <a:bodyPr/>
          <a:lstStyle>
            <a:lvl1pPr>
              <a:defRPr sz="4200" b="1"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8356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1787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087350" y="800100"/>
            <a:ext cx="3829050" cy="8458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00200" y="800100"/>
            <a:ext cx="11258550" cy="8458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3757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14503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6331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376984"/>
            <a:ext cx="18288000" cy="2910015"/>
          </a:xfrm>
          <a:prstGeom prst="rect">
            <a:avLst/>
          </a:prstGeom>
          <a:blipFill dpi="0" rotWithShape="1">
            <a:blip r:embed="rId2">
              <a:alphaModFix amt="83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50692" y="1837944"/>
            <a:ext cx="13921740" cy="5280660"/>
          </a:xfrm>
        </p:spPr>
        <p:txBody>
          <a:bodyPr anchor="ctr">
            <a:normAutofit/>
          </a:bodyPr>
          <a:lstStyle>
            <a:lvl1pPr>
              <a:lnSpc>
                <a:spcPct val="85000"/>
              </a:lnSpc>
              <a:defRPr sz="108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8661" y="7530084"/>
            <a:ext cx="13578840" cy="1600200"/>
          </a:xfrm>
        </p:spPr>
        <p:txBody>
          <a:bodyPr anchor="t">
            <a:normAutofit/>
          </a:bodyPr>
          <a:lstStyle>
            <a:lvl1pPr marL="0" indent="0">
              <a:buNone/>
              <a:defRPr sz="3000">
                <a:solidFill>
                  <a:schemeClr val="tx1"/>
                </a:solidFill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2890501" y="9409177"/>
            <a:ext cx="3966464" cy="547688"/>
          </a:xfr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10/14/2024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274062" y="9409177"/>
            <a:ext cx="9491472" cy="547688"/>
          </a:xfrm>
        </p:spPr>
        <p:txBody>
          <a:bodyPr/>
          <a:lstStyle/>
          <a:p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1346099" y="3488772"/>
            <a:ext cx="1621356" cy="1621353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265553" y="3759200"/>
            <a:ext cx="1782447" cy="1080498"/>
          </a:xfrm>
        </p:spPr>
        <p:txBody>
          <a:bodyPr/>
          <a:lstStyle>
            <a:lvl1pPr>
              <a:defRPr sz="4200"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5114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04772" y="3291840"/>
            <a:ext cx="7132320" cy="5966460"/>
          </a:xfrm>
        </p:spPr>
        <p:txBody>
          <a:bodyPr/>
          <a:lstStyle>
            <a:lvl1pPr>
              <a:defRPr sz="3000"/>
            </a:lvl1pPr>
            <a:lvl2pPr>
              <a:defRPr sz="27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546336" y="3291840"/>
            <a:ext cx="7132320" cy="5966460"/>
          </a:xfrm>
        </p:spPr>
        <p:txBody>
          <a:bodyPr/>
          <a:lstStyle>
            <a:lvl1pPr>
              <a:defRPr sz="3000"/>
            </a:lvl1pPr>
            <a:lvl2pPr>
              <a:defRPr sz="27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2103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00200" y="3072384"/>
            <a:ext cx="7132320" cy="960120"/>
          </a:xfrm>
        </p:spPr>
        <p:txBody>
          <a:bodyPr anchor="ctr">
            <a:normAutofit/>
          </a:bodyPr>
          <a:lstStyle>
            <a:lvl1pPr marL="0" indent="0">
              <a:buNone/>
              <a:defRPr sz="3000" b="1">
                <a:solidFill>
                  <a:schemeClr val="accent1">
                    <a:lumMod val="75000"/>
                  </a:schemeClr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04772" y="4114800"/>
            <a:ext cx="7132320" cy="4937760"/>
          </a:xfrm>
        </p:spPr>
        <p:txBody>
          <a:bodyPr/>
          <a:lstStyle>
            <a:lvl1pPr>
              <a:defRPr sz="3000"/>
            </a:lvl1pPr>
            <a:lvl2pPr>
              <a:defRPr sz="27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546336" y="3072384"/>
            <a:ext cx="7132320" cy="960120"/>
          </a:xfrm>
        </p:spPr>
        <p:txBody>
          <a:bodyPr anchor="ctr">
            <a:normAutofit/>
          </a:bodyPr>
          <a:lstStyle>
            <a:lvl1pPr marL="0" indent="0">
              <a:buNone/>
              <a:defRPr sz="3000" b="1">
                <a:solidFill>
                  <a:schemeClr val="accent1">
                    <a:lumMod val="75000"/>
                  </a:schemeClr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546336" y="4114800"/>
            <a:ext cx="7132320" cy="4937760"/>
          </a:xfrm>
        </p:spPr>
        <p:txBody>
          <a:bodyPr/>
          <a:lstStyle>
            <a:lvl1pPr>
              <a:defRPr sz="3000"/>
            </a:lvl1pPr>
            <a:lvl2pPr>
              <a:defRPr sz="27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3681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8371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7414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2455611" y="1"/>
            <a:ext cx="5832389" cy="10286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24460" y="1028700"/>
            <a:ext cx="4800600" cy="2606040"/>
          </a:xfrm>
        </p:spPr>
        <p:txBody>
          <a:bodyPr anchor="b">
            <a:normAutofit/>
          </a:bodyPr>
          <a:lstStyle>
            <a:lvl1pPr>
              <a:defRPr sz="48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7300" y="1028700"/>
            <a:ext cx="10067544" cy="7530084"/>
          </a:xfrm>
        </p:spPr>
        <p:txBody>
          <a:bodyPr/>
          <a:lstStyle>
            <a:lvl1pPr>
              <a:defRPr sz="3000"/>
            </a:lvl1pPr>
            <a:lvl2pPr>
              <a:defRPr sz="27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824460" y="3634740"/>
            <a:ext cx="4800600" cy="49377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500"/>
              </a:spcBef>
              <a:buNone/>
              <a:defRPr sz="2100">
                <a:solidFill>
                  <a:schemeClr val="accent1">
                    <a:lumMod val="50000"/>
                  </a:schemeClr>
                </a:solidFill>
              </a:defRPr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7102588" y="9344522"/>
            <a:ext cx="685800" cy="6858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6299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12455611" y="1"/>
            <a:ext cx="5832389" cy="10286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24460" y="1028700"/>
            <a:ext cx="4800600" cy="2606040"/>
          </a:xfrm>
        </p:spPr>
        <p:txBody>
          <a:bodyPr anchor="b">
            <a:normAutofit/>
          </a:bodyPr>
          <a:lstStyle>
            <a:lvl1pPr>
              <a:defRPr sz="48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2455610" cy="10287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824460" y="3634740"/>
            <a:ext cx="4800600" cy="49377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500"/>
              </a:spcBef>
              <a:buNone/>
              <a:defRPr sz="2100">
                <a:solidFill>
                  <a:schemeClr val="accent1">
                    <a:lumMod val="50000"/>
                  </a:schemeClr>
                </a:solidFill>
              </a:defRPr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10/14/2024</a:t>
            </a:fld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7102588" y="9344522"/>
            <a:ext cx="685800" cy="6858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0010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microsoft.com/office/2007/relationships/hdphoto" Target="../media/hdphoto1.wdp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04772" y="726948"/>
            <a:ext cx="15087600" cy="24140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04772" y="3182112"/>
            <a:ext cx="15087600" cy="60761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946636" y="9409177"/>
            <a:ext cx="4910328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50">
                <a:solidFill>
                  <a:schemeClr val="tx2"/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32204" y="9409177"/>
            <a:ext cx="9491472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5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7102588" y="9344522"/>
            <a:ext cx="685800" cy="6858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6966692" y="9409177"/>
            <a:ext cx="96012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100" b="1">
                <a:solidFill>
                  <a:srgbClr val="FFFFFF"/>
                </a:solidFill>
                <a:latin typeface="+mn-lt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4904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7200" b="1" kern="1200" cap="none" baseline="0">
          <a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274320" indent="-274320" algn="l" defTabSz="1371600" rtl="0" eaLnBrk="1" latinLnBrk="0" hangingPunct="1">
        <a:lnSpc>
          <a:spcPct val="90000"/>
        </a:lnSpc>
        <a:spcBef>
          <a:spcPts val="18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74320" algn="l" defTabSz="1371600" rtl="0" eaLnBrk="1" latinLnBrk="0" hangingPunct="1">
        <a:lnSpc>
          <a:spcPct val="90000"/>
        </a:lnSpc>
        <a:spcBef>
          <a:spcPts val="600"/>
        </a:spcBef>
        <a:spcAft>
          <a:spcPts val="3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indent="-274320" algn="l" defTabSz="1371600" rtl="0" eaLnBrk="1" latinLnBrk="0" hangingPunct="1">
        <a:lnSpc>
          <a:spcPct val="90000"/>
        </a:lnSpc>
        <a:spcBef>
          <a:spcPts val="600"/>
        </a:spcBef>
        <a:spcAft>
          <a:spcPts val="3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508760" indent="-274320" algn="l" defTabSz="1371600" rtl="0" eaLnBrk="1" latinLnBrk="0" hangingPunct="1">
        <a:lnSpc>
          <a:spcPct val="90000"/>
        </a:lnSpc>
        <a:spcBef>
          <a:spcPts val="600"/>
        </a:spcBef>
        <a:spcAft>
          <a:spcPts val="3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1920240" indent="-274320" algn="l" defTabSz="1371600" rtl="0" eaLnBrk="1" latinLnBrk="0" hangingPunct="1">
        <a:lnSpc>
          <a:spcPct val="90000"/>
        </a:lnSpc>
        <a:spcBef>
          <a:spcPts val="600"/>
        </a:spcBef>
        <a:spcAft>
          <a:spcPts val="3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342900" algn="l" defTabSz="1371600" rtl="0" eaLnBrk="1" latinLnBrk="0" hangingPunct="1">
        <a:lnSpc>
          <a:spcPct val="90000"/>
        </a:lnSpc>
        <a:spcBef>
          <a:spcPts val="600"/>
        </a:spcBef>
        <a:spcAft>
          <a:spcPts val="3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2850000" indent="-342900" algn="l" defTabSz="1371600" rtl="0" eaLnBrk="1" latinLnBrk="0" hangingPunct="1">
        <a:lnSpc>
          <a:spcPct val="90000"/>
        </a:lnSpc>
        <a:spcBef>
          <a:spcPts val="600"/>
        </a:spcBef>
        <a:spcAft>
          <a:spcPts val="3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3300000" indent="-342900" algn="l" defTabSz="1371600" rtl="0" eaLnBrk="1" latinLnBrk="0" hangingPunct="1">
        <a:lnSpc>
          <a:spcPct val="90000"/>
        </a:lnSpc>
        <a:spcBef>
          <a:spcPts val="600"/>
        </a:spcBef>
        <a:spcAft>
          <a:spcPts val="3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3750000" indent="-342900" algn="l" defTabSz="1371600" rtl="0" eaLnBrk="1" latinLnBrk="0" hangingPunct="1">
        <a:lnSpc>
          <a:spcPct val="90000"/>
        </a:lnSpc>
        <a:spcBef>
          <a:spcPts val="600"/>
        </a:spcBef>
        <a:spcAft>
          <a:spcPts val="3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mostafa-gamal-mg/" TargetMode="External"/><Relationship Id="rId7" Type="http://schemas.openxmlformats.org/officeDocument/2006/relationships/image" Target="../media/image7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eg"/><Relationship Id="rId5" Type="http://schemas.openxmlformats.org/officeDocument/2006/relationships/hyperlink" Target="https://github.com/MGM-7/Depi---Final-Project" TargetMode="External"/><Relationship Id="rId4" Type="http://schemas.openxmlformats.org/officeDocument/2006/relationships/hyperlink" Target="https://www.linkedin.com/in/hossamwardany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GM-7/Depi---Final-Project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GM-7/Depi---Final-Project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GM-7/Depi---Final-Project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GM-7/Depi---Final-Project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github.com/MGM-7/Depi---Final-Project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github.com/MGM-7/Depi---Final-Project" TargetMode="External"/><Relationship Id="rId5" Type="http://schemas.openxmlformats.org/officeDocument/2006/relationships/hyperlink" Target="https://www.linkedin.com/in/hossamwardany/" TargetMode="External"/><Relationship Id="rId4" Type="http://schemas.openxmlformats.org/officeDocument/2006/relationships/hyperlink" Target="https://www.linkedin.com/in/mostafa-gamal-mg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github.com/MGM-7/Depi---Final-Project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github.com/MGM-7/Depi---Final-Project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competitions/state-farm-distracted-driver-detection/overview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ithub.com/MGM-7/Depi---Final-Project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GM-7/Depi---Final-Project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github.com/MGM-7/Depi---Final-Project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GM-7/Depi---Final-Project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hyperlink" Target="https://github.com/MGM-7/Depi---Final-Project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github.com/MGM-7/Depi---Final-Project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950269" y="9671958"/>
            <a:ext cx="16230600" cy="0"/>
          </a:xfrm>
          <a:prstGeom prst="line">
            <a:avLst/>
          </a:prstGeom>
          <a:ln w="28575" cap="flat">
            <a:solidFill>
              <a:schemeClr val="tx1">
                <a:lumMod val="95000"/>
                <a:lumOff val="5000"/>
              </a:scheme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1028700" y="2981387"/>
            <a:ext cx="8689082" cy="5213460"/>
            <a:chOff x="0" y="0"/>
            <a:chExt cx="3272790" cy="213106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272790" cy="2131060"/>
            </a:xfrm>
            <a:custGeom>
              <a:avLst/>
              <a:gdLst/>
              <a:ahLst/>
              <a:cxnLst/>
              <a:rect l="l" t="t" r="r" b="b"/>
              <a:pathLst>
                <a:path w="3272790" h="2131060">
                  <a:moveTo>
                    <a:pt x="0" y="0"/>
                  </a:moveTo>
                  <a:lnTo>
                    <a:pt x="2767330" y="0"/>
                  </a:lnTo>
                  <a:cubicBezTo>
                    <a:pt x="3046730" y="0"/>
                    <a:pt x="3272790" y="226060"/>
                    <a:pt x="3272790" y="505460"/>
                  </a:cubicBezTo>
                  <a:lnTo>
                    <a:pt x="3272790" y="505460"/>
                  </a:lnTo>
                  <a:lnTo>
                    <a:pt x="3272790" y="2131060"/>
                  </a:lnTo>
                  <a:lnTo>
                    <a:pt x="3272790" y="2131060"/>
                  </a:lnTo>
                  <a:lnTo>
                    <a:pt x="0" y="2131060"/>
                  </a:lnTo>
                  <a:lnTo>
                    <a:pt x="0" y="213106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21625" r="-21625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996044" y="9149385"/>
            <a:ext cx="4467234" cy="4281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99"/>
              </a:lnSpc>
            </a:pPr>
            <a:r>
              <a:rPr lang="en-US" sz="2499" spc="147" dirty="0">
                <a:latin typeface="DM Sans"/>
                <a:ea typeface="DM Sans"/>
                <a:cs typeface="DM Sans"/>
                <a:sym typeface="DM Sans"/>
              </a:rPr>
              <a:t>Page 01/15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561191" y="2981387"/>
            <a:ext cx="7207922" cy="35958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25"/>
              </a:lnSpc>
            </a:pPr>
            <a:r>
              <a:rPr lang="en-US" sz="7200" b="1" dirty="0">
                <a:solidFill>
                  <a:srgbClr val="7068F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rlow Bold" pitchFamily="34" charset="0"/>
                <a:sym typeface="Dream Avenue"/>
              </a:rPr>
              <a:t>State Farm Distracted Driver Detection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386517" y="6919002"/>
            <a:ext cx="3479847" cy="8770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dirty="0">
                <a:solidFill>
                  <a:schemeClr val="accent1">
                    <a:lumMod val="50000"/>
                  </a:schemeClr>
                </a:solidFill>
                <a:latin typeface="DM Sans"/>
                <a:ea typeface="DM Sans"/>
                <a:cs typeface="DM Sans"/>
                <a:sym typeface="DM Sans"/>
              </a:rPr>
              <a:t>Presentation By </a:t>
            </a:r>
            <a:r>
              <a:rPr lang="en-US" sz="2499" b="1" dirty="0">
                <a:solidFill>
                  <a:schemeClr val="accent1">
                    <a:lumMod val="50000"/>
                  </a:schemeClr>
                </a:solidFill>
                <a:latin typeface="DM Sans"/>
                <a:ea typeface="DM Sans"/>
                <a:cs typeface="DM Sans"/>
                <a:sym typeface="DM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Mostafa</a:t>
            </a:r>
            <a:r>
              <a:rPr lang="en-US" sz="2499" dirty="0">
                <a:solidFill>
                  <a:schemeClr val="accent1">
                    <a:lumMod val="50000"/>
                  </a:schemeClr>
                </a:solidFill>
                <a:latin typeface="DM Sans"/>
                <a:ea typeface="DM Sans"/>
                <a:cs typeface="DM Sans"/>
                <a:sym typeface="DM Sans"/>
              </a:rPr>
              <a:t> &amp; </a:t>
            </a:r>
            <a:r>
              <a:rPr lang="en-US" sz="2499" b="1" dirty="0">
                <a:solidFill>
                  <a:schemeClr val="accent1">
                    <a:lumMod val="50000"/>
                  </a:schemeClr>
                </a:solidFill>
                <a:latin typeface="DM Sans"/>
                <a:ea typeface="DM Sans"/>
                <a:cs typeface="DM Sans"/>
                <a:sym typeface="DM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Hossam</a:t>
            </a:r>
            <a:endParaRPr lang="en-US" sz="2499" b="1" dirty="0">
              <a:solidFill>
                <a:schemeClr val="accent1">
                  <a:lumMod val="50000"/>
                </a:schemeClr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2" name="TextBox 11" descr="Github Repo">
            <a:extLst>
              <a:ext uri="{FF2B5EF4-FFF2-40B4-BE49-F238E27FC236}">
                <a16:creationId xmlns:a16="http://schemas.microsoft.com/office/drawing/2014/main" id="{BED4F6FB-E35D-318B-034B-A124449A4700}"/>
              </a:ext>
            </a:extLst>
          </p:cNvPr>
          <p:cNvSpPr txBox="1"/>
          <p:nvPr/>
        </p:nvSpPr>
        <p:spPr>
          <a:xfrm>
            <a:off x="14554200" y="9131351"/>
            <a:ext cx="2425593" cy="4317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502"/>
              </a:lnSpc>
            </a:pPr>
            <a:r>
              <a:rPr lang="en-US" sz="2501" spc="265" dirty="0">
                <a:solidFill>
                  <a:srgbClr val="0070C0"/>
                </a:solidFill>
                <a:latin typeface="DM Sans"/>
                <a:ea typeface="DM Sans"/>
                <a:cs typeface="DM Sans"/>
                <a:sym typeface="DM San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 Repo</a:t>
            </a:r>
            <a:endParaRPr lang="en-US" sz="2501" spc="265" dirty="0">
              <a:solidFill>
                <a:srgbClr val="0070C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B57800C-007F-76BF-C424-E77204825E84}"/>
              </a:ext>
            </a:extLst>
          </p:cNvPr>
          <p:cNvSpPr txBox="1"/>
          <p:nvPr/>
        </p:nvSpPr>
        <p:spPr>
          <a:xfrm>
            <a:off x="11255891" y="8075562"/>
            <a:ext cx="545368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DM Sans"/>
                <a:ea typeface="DM Sans"/>
                <a:cs typeface="DM Sans"/>
                <a:sym typeface="DM Sans"/>
              </a:rPr>
              <a:t>Supervised By : Eng. Aya Hesham</a:t>
            </a:r>
            <a:endParaRPr lang="en-US" sz="2400" dirty="0"/>
          </a:p>
        </p:txBody>
      </p:sp>
      <p:pic>
        <p:nvPicPr>
          <p:cNvPr id="5" name="Picture 4" descr="A graphic of a company logo&#10;&#10;Description automatically generated with medium confidence">
            <a:extLst>
              <a:ext uri="{FF2B5EF4-FFF2-40B4-BE49-F238E27FC236}">
                <a16:creationId xmlns:a16="http://schemas.microsoft.com/office/drawing/2014/main" id="{7E92D8B1-5D0D-5AAA-61B6-D4EF197FF66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37" t="64571" r="16008" b="17963"/>
          <a:stretch/>
        </p:blipFill>
        <p:spPr>
          <a:xfrm>
            <a:off x="1600200" y="637901"/>
            <a:ext cx="7136612" cy="1372873"/>
          </a:xfrm>
          <a:prstGeom prst="rect">
            <a:avLst/>
          </a:prstGeom>
        </p:spPr>
      </p:pic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07069B80-A25A-7A3B-8700-F8700C03B61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5261" y="0"/>
            <a:ext cx="8252739" cy="309477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919845" y="9681478"/>
            <a:ext cx="16230600" cy="0"/>
          </a:xfrm>
          <a:prstGeom prst="line">
            <a:avLst/>
          </a:prstGeom>
          <a:ln w="28575" cap="flat">
            <a:solidFill>
              <a:schemeClr val="tx1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447800" y="1709333"/>
            <a:ext cx="6494039" cy="11028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610"/>
              </a:lnSpc>
            </a:pPr>
            <a:r>
              <a:rPr lang="en-US" sz="7688" b="1" dirty="0">
                <a:solidFill>
                  <a:srgbClr val="7068F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rlow Bold" pitchFamily="34" charset="0"/>
                <a:sym typeface="Dream Avenue"/>
              </a:rPr>
              <a:t>The Model</a:t>
            </a:r>
          </a:p>
        </p:txBody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9295377" y="2086270"/>
            <a:ext cx="8674000" cy="5648029"/>
            <a:chOff x="43386" y="-380823"/>
            <a:chExt cx="3272790" cy="2131060"/>
          </a:xfrm>
        </p:grpSpPr>
        <p:sp>
          <p:nvSpPr>
            <p:cNvPr id="5" name="Freeform 5"/>
            <p:cNvSpPr/>
            <p:nvPr/>
          </p:nvSpPr>
          <p:spPr>
            <a:xfrm>
              <a:off x="43386" y="-380823"/>
              <a:ext cx="3272790" cy="2131060"/>
            </a:xfrm>
            <a:custGeom>
              <a:avLst/>
              <a:gdLst/>
              <a:ahLst/>
              <a:cxnLst/>
              <a:rect l="l" t="t" r="r" b="b"/>
              <a:pathLst>
                <a:path w="3272790" h="2131060">
                  <a:moveTo>
                    <a:pt x="0" y="0"/>
                  </a:moveTo>
                  <a:lnTo>
                    <a:pt x="2767330" y="0"/>
                  </a:lnTo>
                  <a:cubicBezTo>
                    <a:pt x="3046730" y="0"/>
                    <a:pt x="3272790" y="226060"/>
                    <a:pt x="3272790" y="505460"/>
                  </a:cubicBezTo>
                  <a:lnTo>
                    <a:pt x="3272790" y="505460"/>
                  </a:lnTo>
                  <a:lnTo>
                    <a:pt x="3272790" y="2131060"/>
                  </a:lnTo>
                  <a:lnTo>
                    <a:pt x="3272790" y="2131060"/>
                  </a:lnTo>
                  <a:lnTo>
                    <a:pt x="0" y="2131060"/>
                  </a:lnTo>
                  <a:lnTo>
                    <a:pt x="0" y="213106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31549" r="-31549"/>
              </a:stretch>
            </a:blipFill>
          </p:spPr>
          <p:txBody>
            <a:bodyPr/>
            <a:lstStyle/>
            <a:p>
              <a:endParaRPr lang="en-US" dirty="0"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965620" y="9158905"/>
            <a:ext cx="4467234" cy="4281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99"/>
              </a:lnSpc>
            </a:pPr>
            <a:r>
              <a:rPr lang="en-US" sz="2499" spc="147" dirty="0">
                <a:latin typeface="DM Sans"/>
                <a:ea typeface="DM Sans"/>
                <a:cs typeface="DM Sans"/>
                <a:sym typeface="DM Sans"/>
              </a:rPr>
              <a:t>Page 10/15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447800" y="3785788"/>
            <a:ext cx="7315718" cy="27365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300"/>
              </a:lnSpc>
            </a:pPr>
            <a:r>
              <a:rPr lang="en-US" sz="3200" dirty="0">
                <a:latin typeface="DM Sans"/>
                <a:ea typeface="DM Sans"/>
                <a:cs typeface="DM Sans"/>
                <a:sym typeface="DM Sans"/>
              </a:rPr>
              <a:t>We use the pre-trained yolov8n-cls.pt model for classification.</a:t>
            </a:r>
          </a:p>
          <a:p>
            <a:pPr algn="l">
              <a:lnSpc>
                <a:spcPts val="4300"/>
              </a:lnSpc>
            </a:pPr>
            <a:r>
              <a:rPr lang="en-US" sz="3200" dirty="0">
                <a:latin typeface="DM Sans"/>
                <a:ea typeface="DM Sans"/>
                <a:cs typeface="DM Sans"/>
                <a:sym typeface="DM Sans"/>
              </a:rPr>
              <a:t>The yolov8n-cls.pt model is the nano version of the YOLOv8 classification model, which is smaller and faster</a:t>
            </a:r>
          </a:p>
        </p:txBody>
      </p:sp>
      <p:sp>
        <p:nvSpPr>
          <p:cNvPr id="9" name="TextBox 11" descr="Github Repo">
            <a:extLst>
              <a:ext uri="{FF2B5EF4-FFF2-40B4-BE49-F238E27FC236}">
                <a16:creationId xmlns:a16="http://schemas.microsoft.com/office/drawing/2014/main" id="{0A9334DE-3DB5-7FC4-2EAF-78FA0B629249}"/>
              </a:ext>
            </a:extLst>
          </p:cNvPr>
          <p:cNvSpPr txBox="1"/>
          <p:nvPr/>
        </p:nvSpPr>
        <p:spPr>
          <a:xfrm>
            <a:off x="14554200" y="9182100"/>
            <a:ext cx="2425593" cy="4317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502"/>
              </a:lnSpc>
            </a:pPr>
            <a:r>
              <a:rPr lang="en-US" sz="2501" spc="265" dirty="0">
                <a:solidFill>
                  <a:srgbClr val="0070C0"/>
                </a:solidFill>
                <a:latin typeface="DM Sans"/>
                <a:ea typeface="DM Sans"/>
                <a:cs typeface="DM Sans"/>
                <a:sym typeface="DM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 Repo</a:t>
            </a:r>
            <a:endParaRPr lang="en-US" sz="2501" spc="265" dirty="0">
              <a:solidFill>
                <a:srgbClr val="0070C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917190" y="9669262"/>
            <a:ext cx="16230600" cy="0"/>
          </a:xfrm>
          <a:prstGeom prst="line">
            <a:avLst/>
          </a:prstGeom>
          <a:ln w="28575" cap="flat">
            <a:solidFill>
              <a:schemeClr val="tx1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2590800" y="2184219"/>
            <a:ext cx="12369853" cy="6769279"/>
          </a:xfrm>
          <a:custGeom>
            <a:avLst/>
            <a:gdLst/>
            <a:ahLst/>
            <a:cxnLst/>
            <a:rect l="l" t="t" r="r" b="b"/>
            <a:pathLst>
              <a:path w="7659402" h="7659402">
                <a:moveTo>
                  <a:pt x="0" y="0"/>
                </a:moveTo>
                <a:lnTo>
                  <a:pt x="7659402" y="0"/>
                </a:lnTo>
                <a:lnTo>
                  <a:pt x="7659402" y="7659402"/>
                </a:lnTo>
                <a:lnTo>
                  <a:pt x="0" y="76594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985267" y="9146689"/>
            <a:ext cx="4467234" cy="4281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99"/>
              </a:lnSpc>
            </a:pPr>
            <a:r>
              <a:rPr lang="en-US" sz="2499" spc="147" dirty="0">
                <a:latin typeface="DM Sans"/>
                <a:ea typeface="DM Sans"/>
                <a:cs typeface="DM Sans"/>
                <a:sym typeface="DM Sans"/>
              </a:rPr>
              <a:t>Page 11/15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590800" y="467725"/>
            <a:ext cx="18211800" cy="13888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0602"/>
              </a:lnSpc>
            </a:pPr>
            <a:r>
              <a:rPr lang="en-US" sz="7688" b="1" dirty="0">
                <a:solidFill>
                  <a:srgbClr val="7068F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rlow Bold" pitchFamily="34" charset="0"/>
                <a:sym typeface="Dream Avenue"/>
              </a:rPr>
              <a:t>Accuracy</a:t>
            </a:r>
            <a:r>
              <a:rPr lang="en-US" sz="9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ream Avenue"/>
                <a:ea typeface="Dream Avenue"/>
                <a:cs typeface="Dream Avenue"/>
                <a:sym typeface="Dream Avenue"/>
              </a:rPr>
              <a:t> </a:t>
            </a:r>
            <a:r>
              <a:rPr lang="en-US" sz="7688" b="1" dirty="0">
                <a:solidFill>
                  <a:srgbClr val="7068F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rlow Bold" pitchFamily="34" charset="0"/>
                <a:sym typeface="Dream Avenue"/>
              </a:rPr>
              <a:t>and Loss Curves</a:t>
            </a:r>
          </a:p>
        </p:txBody>
      </p:sp>
      <p:sp>
        <p:nvSpPr>
          <p:cNvPr id="5" name="TextBox 11" descr="Github Repo">
            <a:extLst>
              <a:ext uri="{FF2B5EF4-FFF2-40B4-BE49-F238E27FC236}">
                <a16:creationId xmlns:a16="http://schemas.microsoft.com/office/drawing/2014/main" id="{0542F71E-92DD-EB07-4616-E1BC951688B1}"/>
              </a:ext>
            </a:extLst>
          </p:cNvPr>
          <p:cNvSpPr txBox="1"/>
          <p:nvPr/>
        </p:nvSpPr>
        <p:spPr>
          <a:xfrm>
            <a:off x="14554200" y="9155354"/>
            <a:ext cx="2425593" cy="4317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502"/>
              </a:lnSpc>
            </a:pPr>
            <a:r>
              <a:rPr lang="en-US" sz="2501" spc="265" dirty="0">
                <a:solidFill>
                  <a:srgbClr val="0070C0"/>
                </a:solidFill>
                <a:latin typeface="DM Sans"/>
                <a:ea typeface="DM Sans"/>
                <a:cs typeface="DM Sans"/>
                <a:sym typeface="DM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 Repo</a:t>
            </a:r>
            <a:endParaRPr lang="en-US" sz="2501" spc="265" dirty="0">
              <a:solidFill>
                <a:srgbClr val="0070C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919845" y="9659705"/>
            <a:ext cx="16230600" cy="0"/>
          </a:xfrm>
          <a:prstGeom prst="line">
            <a:avLst/>
          </a:prstGeom>
          <a:ln w="28575" cap="flat">
            <a:solidFill>
              <a:schemeClr val="tx1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325713" y="2267901"/>
            <a:ext cx="15824731" cy="6609389"/>
          </a:xfrm>
          <a:custGeom>
            <a:avLst/>
            <a:gdLst/>
            <a:ahLst/>
            <a:cxnLst/>
            <a:rect l="l" t="t" r="r" b="b"/>
            <a:pathLst>
              <a:path w="12711489" h="5077752">
                <a:moveTo>
                  <a:pt x="0" y="0"/>
                </a:moveTo>
                <a:lnTo>
                  <a:pt x="12711489" y="0"/>
                </a:lnTo>
                <a:lnTo>
                  <a:pt x="12711489" y="5077752"/>
                </a:lnTo>
                <a:lnTo>
                  <a:pt x="0" y="50777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63" r="-81" b="-904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TextBox 4"/>
          <p:cNvSpPr txBox="1"/>
          <p:nvPr/>
        </p:nvSpPr>
        <p:spPr>
          <a:xfrm>
            <a:off x="965620" y="9137132"/>
            <a:ext cx="4467234" cy="4281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99"/>
              </a:lnSpc>
            </a:pPr>
            <a:r>
              <a:rPr lang="en-US" sz="2499" spc="147" dirty="0">
                <a:latin typeface="DM Sans"/>
                <a:ea typeface="DM Sans"/>
                <a:cs typeface="DM Sans"/>
                <a:sym typeface="DM Sans"/>
              </a:rPr>
              <a:t>Page 12/09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362200" y="920914"/>
            <a:ext cx="14972029" cy="10599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481"/>
              </a:lnSpc>
            </a:pPr>
            <a:r>
              <a:rPr lang="en-US" sz="7688" b="1" dirty="0">
                <a:solidFill>
                  <a:srgbClr val="7068F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rlow Bold" pitchFamily="34" charset="0"/>
                <a:sym typeface="Dream Avenue"/>
              </a:rPr>
              <a:t>Confusion</a:t>
            </a:r>
            <a:r>
              <a:rPr lang="en-US" sz="880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ream Avenue"/>
                <a:ea typeface="Dream Avenue"/>
                <a:cs typeface="Dream Avenue"/>
                <a:sym typeface="Dream Avenue"/>
              </a:rPr>
              <a:t> </a:t>
            </a:r>
            <a:r>
              <a:rPr lang="en-US" sz="7688" b="1" dirty="0">
                <a:solidFill>
                  <a:srgbClr val="7068F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rlow Bold" pitchFamily="34" charset="0"/>
                <a:sym typeface="Dream Avenue"/>
              </a:rPr>
              <a:t>Matrix For Testing</a:t>
            </a:r>
          </a:p>
        </p:txBody>
      </p:sp>
      <p:sp>
        <p:nvSpPr>
          <p:cNvPr id="5" name="TextBox 11" descr="Github Repo">
            <a:extLst>
              <a:ext uri="{FF2B5EF4-FFF2-40B4-BE49-F238E27FC236}">
                <a16:creationId xmlns:a16="http://schemas.microsoft.com/office/drawing/2014/main" id="{C3FD0298-CAE2-A14A-2C25-B05227B7D35F}"/>
              </a:ext>
            </a:extLst>
          </p:cNvPr>
          <p:cNvSpPr txBox="1"/>
          <p:nvPr/>
        </p:nvSpPr>
        <p:spPr>
          <a:xfrm>
            <a:off x="14554200" y="9155354"/>
            <a:ext cx="2425593" cy="4317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502"/>
              </a:lnSpc>
            </a:pPr>
            <a:r>
              <a:rPr lang="en-US" sz="2501" spc="265" dirty="0">
                <a:solidFill>
                  <a:srgbClr val="0070C0"/>
                </a:solidFill>
                <a:latin typeface="DM Sans"/>
                <a:ea typeface="DM Sans"/>
                <a:cs typeface="DM Sans"/>
                <a:sym typeface="DM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 Repo</a:t>
            </a:r>
            <a:endParaRPr lang="en-US" sz="2501" spc="265" dirty="0">
              <a:solidFill>
                <a:srgbClr val="0070C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919845" y="9669262"/>
            <a:ext cx="16230600" cy="0"/>
          </a:xfrm>
          <a:prstGeom prst="line">
            <a:avLst/>
          </a:prstGeom>
          <a:ln w="28575" cap="flat">
            <a:solidFill>
              <a:schemeClr val="tx1">
                <a:lumMod val="95000"/>
                <a:lumOff val="5000"/>
              </a:scheme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752600" y="2171704"/>
            <a:ext cx="15240000" cy="6781792"/>
          </a:xfrm>
          <a:custGeom>
            <a:avLst/>
            <a:gdLst/>
            <a:ahLst/>
            <a:cxnLst/>
            <a:rect l="l" t="t" r="r" b="b"/>
            <a:pathLst>
              <a:path w="13989129" h="5245923">
                <a:moveTo>
                  <a:pt x="0" y="0"/>
                </a:moveTo>
                <a:lnTo>
                  <a:pt x="13989128" y="0"/>
                </a:lnTo>
                <a:lnTo>
                  <a:pt x="13989128" y="5245924"/>
                </a:lnTo>
                <a:lnTo>
                  <a:pt x="0" y="52459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TextBox 4"/>
          <p:cNvSpPr txBox="1"/>
          <p:nvPr/>
        </p:nvSpPr>
        <p:spPr>
          <a:xfrm>
            <a:off x="965620" y="9156214"/>
            <a:ext cx="4467234" cy="4281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99"/>
              </a:lnSpc>
            </a:pPr>
            <a:r>
              <a:rPr lang="en-US" sz="2499" spc="147" dirty="0">
                <a:latin typeface="DM Sans"/>
                <a:ea typeface="DM Sans"/>
                <a:cs typeface="DM Sans"/>
                <a:sym typeface="DM Sans"/>
              </a:rPr>
              <a:t>Page 13/09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74475" y="1019174"/>
            <a:ext cx="10999632" cy="872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44"/>
              </a:lnSpc>
            </a:pPr>
            <a:r>
              <a:rPr lang="en-US" sz="7688" b="1" dirty="0">
                <a:solidFill>
                  <a:srgbClr val="7068F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rlow Bold" pitchFamily="34" charset="0"/>
                <a:sym typeface="Dream Avenue"/>
              </a:rPr>
              <a:t>Predict Images</a:t>
            </a:r>
          </a:p>
        </p:txBody>
      </p:sp>
      <p:sp>
        <p:nvSpPr>
          <p:cNvPr id="6" name="TextBox 11" descr="Github Repo">
            <a:extLst>
              <a:ext uri="{FF2B5EF4-FFF2-40B4-BE49-F238E27FC236}">
                <a16:creationId xmlns:a16="http://schemas.microsoft.com/office/drawing/2014/main" id="{5740DB6B-955A-68A2-2937-CEDFD2B4A1DE}"/>
              </a:ext>
            </a:extLst>
          </p:cNvPr>
          <p:cNvSpPr txBox="1"/>
          <p:nvPr/>
        </p:nvSpPr>
        <p:spPr>
          <a:xfrm>
            <a:off x="14554200" y="9155354"/>
            <a:ext cx="2425593" cy="4317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502"/>
              </a:lnSpc>
            </a:pPr>
            <a:r>
              <a:rPr lang="en-US" sz="2501" spc="265" dirty="0">
                <a:solidFill>
                  <a:srgbClr val="0070C0"/>
                </a:solidFill>
                <a:latin typeface="DM Sans"/>
                <a:ea typeface="DM Sans"/>
                <a:cs typeface="DM Sans"/>
                <a:sym typeface="DM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 Repo</a:t>
            </a:r>
            <a:endParaRPr lang="en-US" sz="2501" spc="265" dirty="0">
              <a:solidFill>
                <a:srgbClr val="0070C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338524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47886" y="4864596"/>
            <a:ext cx="8424268" cy="8908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7000"/>
              </a:lnSpc>
            </a:pPr>
            <a:r>
              <a:rPr lang="en-US" sz="5563" b="1" dirty="0">
                <a:solidFill>
                  <a:srgbClr val="7068F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Conclusion and Next Steps</a:t>
            </a:r>
            <a:endParaRPr lang="en-US" sz="5563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Shape 1"/>
          <p:cNvSpPr/>
          <p:nvPr/>
        </p:nvSpPr>
        <p:spPr>
          <a:xfrm>
            <a:off x="947886" y="6466285"/>
            <a:ext cx="609303" cy="609303"/>
          </a:xfrm>
          <a:prstGeom prst="roundRect">
            <a:avLst>
              <a:gd name="adj" fmla="val 40004"/>
            </a:avLst>
          </a:prstGeom>
          <a:solidFill>
            <a:srgbClr val="EEEFF5"/>
          </a:solidFill>
          <a:ln/>
          <a:effectLst>
            <a:outerShdw blurRad="53340" dist="26670" dir="13500000" algn="bl" rotWithShape="0">
              <a:srgbClr val="FFFFFF">
                <a:alpha val="70000"/>
              </a:srgbClr>
            </a:outerShdw>
          </a:effectLst>
        </p:spPr>
        <p:txBody>
          <a:bodyPr/>
          <a:lstStyle/>
          <a:p>
            <a:endParaRPr lang="en-US" sz="2250"/>
          </a:p>
        </p:txBody>
      </p:sp>
      <p:sp>
        <p:nvSpPr>
          <p:cNvPr id="5" name="Text 2"/>
          <p:cNvSpPr/>
          <p:nvPr/>
        </p:nvSpPr>
        <p:spPr>
          <a:xfrm>
            <a:off x="1176784" y="6557071"/>
            <a:ext cx="151359" cy="4275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3313"/>
              </a:lnSpc>
            </a:pPr>
            <a:r>
              <a:rPr lang="en-US" sz="3313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1</a:t>
            </a:r>
            <a:endParaRPr lang="en-US" sz="3313" dirty="0"/>
          </a:p>
        </p:txBody>
      </p:sp>
      <p:sp>
        <p:nvSpPr>
          <p:cNvPr id="6" name="Text 3"/>
          <p:cNvSpPr/>
          <p:nvPr/>
        </p:nvSpPr>
        <p:spPr>
          <a:xfrm>
            <a:off x="1827908" y="6466286"/>
            <a:ext cx="3563391" cy="4452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500"/>
              </a:lnSpc>
            </a:pPr>
            <a:r>
              <a:rPr lang="en-US" sz="27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Proven Technology</a:t>
            </a:r>
            <a:endParaRPr lang="en-US" sz="2750" dirty="0"/>
          </a:p>
        </p:txBody>
      </p:sp>
      <p:sp>
        <p:nvSpPr>
          <p:cNvPr id="7" name="Text 4"/>
          <p:cNvSpPr/>
          <p:nvPr/>
        </p:nvSpPr>
        <p:spPr>
          <a:xfrm>
            <a:off x="1827908" y="7073950"/>
            <a:ext cx="4403526" cy="1733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375"/>
              </a:lnSpc>
            </a:pPr>
            <a:r>
              <a:rPr lang="en-US" sz="2125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image classification algorithm has been validated on the dataset, demonstrating high accuracy.</a:t>
            </a:r>
            <a:endParaRPr lang="en-US" sz="2125" dirty="0"/>
          </a:p>
        </p:txBody>
      </p:sp>
      <p:sp>
        <p:nvSpPr>
          <p:cNvPr id="8" name="Shape 5"/>
          <p:cNvSpPr/>
          <p:nvPr/>
        </p:nvSpPr>
        <p:spPr>
          <a:xfrm>
            <a:off x="6502152" y="6466285"/>
            <a:ext cx="609303" cy="609303"/>
          </a:xfrm>
          <a:prstGeom prst="roundRect">
            <a:avLst>
              <a:gd name="adj" fmla="val 40004"/>
            </a:avLst>
          </a:prstGeom>
          <a:solidFill>
            <a:srgbClr val="EEEFF5"/>
          </a:solidFill>
          <a:ln/>
          <a:effectLst>
            <a:outerShdw blurRad="53340" dist="26670" dir="13500000" algn="bl" rotWithShape="0">
              <a:srgbClr val="FFFFFF">
                <a:alpha val="70000"/>
              </a:srgbClr>
            </a:outerShdw>
          </a:effectLst>
        </p:spPr>
        <p:txBody>
          <a:bodyPr/>
          <a:lstStyle/>
          <a:p>
            <a:endParaRPr lang="en-US" sz="2250"/>
          </a:p>
        </p:txBody>
      </p:sp>
      <p:sp>
        <p:nvSpPr>
          <p:cNvPr id="9" name="Text 6"/>
          <p:cNvSpPr/>
          <p:nvPr/>
        </p:nvSpPr>
        <p:spPr>
          <a:xfrm>
            <a:off x="6686996" y="6557071"/>
            <a:ext cx="239465" cy="4275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3313"/>
              </a:lnSpc>
            </a:pPr>
            <a:r>
              <a:rPr lang="en-US" sz="3313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2</a:t>
            </a:r>
            <a:endParaRPr lang="en-US" sz="3313" dirty="0"/>
          </a:p>
        </p:txBody>
      </p:sp>
      <p:sp>
        <p:nvSpPr>
          <p:cNvPr id="10" name="Text 7"/>
          <p:cNvSpPr/>
          <p:nvPr/>
        </p:nvSpPr>
        <p:spPr>
          <a:xfrm>
            <a:off x="7382173" y="6466286"/>
            <a:ext cx="3563391" cy="4452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500"/>
              </a:lnSpc>
            </a:pPr>
            <a:r>
              <a:rPr lang="en-US" sz="27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Scalable Solution</a:t>
            </a:r>
            <a:endParaRPr lang="en-US" sz="2750" dirty="0"/>
          </a:p>
        </p:txBody>
      </p:sp>
      <p:sp>
        <p:nvSpPr>
          <p:cNvPr id="11" name="Text 8"/>
          <p:cNvSpPr/>
          <p:nvPr/>
        </p:nvSpPr>
        <p:spPr>
          <a:xfrm>
            <a:off x="7382173" y="7073950"/>
            <a:ext cx="4403526" cy="1733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375"/>
              </a:lnSpc>
            </a:pPr>
            <a:r>
              <a:rPr lang="en-US" sz="2125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system can be easily integrated with existing dashboard camera infrastructure.</a:t>
            </a:r>
            <a:endParaRPr lang="en-US" sz="2125" dirty="0"/>
          </a:p>
        </p:txBody>
      </p:sp>
      <p:sp>
        <p:nvSpPr>
          <p:cNvPr id="12" name="Shape 9"/>
          <p:cNvSpPr/>
          <p:nvPr/>
        </p:nvSpPr>
        <p:spPr>
          <a:xfrm>
            <a:off x="12056417" y="6466285"/>
            <a:ext cx="609303" cy="609303"/>
          </a:xfrm>
          <a:prstGeom prst="roundRect">
            <a:avLst>
              <a:gd name="adj" fmla="val 40004"/>
            </a:avLst>
          </a:prstGeom>
          <a:solidFill>
            <a:srgbClr val="EEEFF5"/>
          </a:solidFill>
          <a:ln/>
          <a:effectLst>
            <a:outerShdw blurRad="53340" dist="26670" dir="13500000" algn="bl" rotWithShape="0">
              <a:srgbClr val="FFFFFF">
                <a:alpha val="70000"/>
              </a:srgbClr>
            </a:outerShdw>
          </a:effectLst>
        </p:spPr>
        <p:txBody>
          <a:bodyPr/>
          <a:lstStyle/>
          <a:p>
            <a:endParaRPr lang="en-US" sz="2250"/>
          </a:p>
        </p:txBody>
      </p:sp>
      <p:sp>
        <p:nvSpPr>
          <p:cNvPr id="13" name="Text 10"/>
          <p:cNvSpPr/>
          <p:nvPr/>
        </p:nvSpPr>
        <p:spPr>
          <a:xfrm>
            <a:off x="12245579" y="6557071"/>
            <a:ext cx="230833" cy="4275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3313"/>
              </a:lnSpc>
            </a:pPr>
            <a:r>
              <a:rPr lang="en-US" sz="3313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3</a:t>
            </a:r>
            <a:endParaRPr lang="en-US" sz="3313" dirty="0"/>
          </a:p>
        </p:txBody>
      </p:sp>
      <p:sp>
        <p:nvSpPr>
          <p:cNvPr id="14" name="Text 11"/>
          <p:cNvSpPr/>
          <p:nvPr/>
        </p:nvSpPr>
        <p:spPr>
          <a:xfrm>
            <a:off x="12936440" y="6466286"/>
            <a:ext cx="3563391" cy="4452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500"/>
              </a:lnSpc>
            </a:pPr>
            <a:r>
              <a:rPr lang="en-US" sz="27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Ongoing Development</a:t>
            </a:r>
            <a:endParaRPr lang="en-US" sz="2750" dirty="0"/>
          </a:p>
        </p:txBody>
      </p:sp>
      <p:sp>
        <p:nvSpPr>
          <p:cNvPr id="15" name="Text 12"/>
          <p:cNvSpPr/>
          <p:nvPr/>
        </p:nvSpPr>
        <p:spPr>
          <a:xfrm>
            <a:off x="12936440" y="7073950"/>
            <a:ext cx="4403526" cy="13001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375"/>
              </a:lnSpc>
            </a:pPr>
            <a:r>
              <a:rPr lang="en-US" sz="2125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Further research and testing will continue to refine the algorithm and expand its capabilities.</a:t>
            </a:r>
            <a:endParaRPr lang="en-US" sz="2125" dirty="0"/>
          </a:p>
        </p:txBody>
      </p:sp>
      <p:sp>
        <p:nvSpPr>
          <p:cNvPr id="16" name="AutoShape 2">
            <a:extLst>
              <a:ext uri="{FF2B5EF4-FFF2-40B4-BE49-F238E27FC236}">
                <a16:creationId xmlns:a16="http://schemas.microsoft.com/office/drawing/2014/main" id="{E8EDE88D-E12F-398C-931F-7674FF165BA6}"/>
              </a:ext>
            </a:extLst>
          </p:cNvPr>
          <p:cNvSpPr/>
          <p:nvPr/>
        </p:nvSpPr>
        <p:spPr>
          <a:xfrm>
            <a:off x="941616" y="9693729"/>
            <a:ext cx="16230600" cy="0"/>
          </a:xfrm>
          <a:prstGeom prst="line">
            <a:avLst/>
          </a:prstGeom>
          <a:ln w="28575" cap="flat">
            <a:solidFill>
              <a:schemeClr val="tx1">
                <a:lumMod val="95000"/>
                <a:lumOff val="5000"/>
              </a:scheme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7" name="TextBox 6">
            <a:extLst>
              <a:ext uri="{FF2B5EF4-FFF2-40B4-BE49-F238E27FC236}">
                <a16:creationId xmlns:a16="http://schemas.microsoft.com/office/drawing/2014/main" id="{503E5DE7-01C1-17EA-1591-4FD10DF73249}"/>
              </a:ext>
            </a:extLst>
          </p:cNvPr>
          <p:cNvSpPr txBox="1"/>
          <p:nvPr/>
        </p:nvSpPr>
        <p:spPr>
          <a:xfrm>
            <a:off x="987391" y="9171156"/>
            <a:ext cx="4467234" cy="4281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99"/>
              </a:lnSpc>
            </a:pPr>
            <a:r>
              <a:rPr lang="en-US" sz="2499" spc="147" dirty="0">
                <a:latin typeface="DM Sans"/>
                <a:ea typeface="DM Sans"/>
                <a:cs typeface="DM Sans"/>
                <a:sym typeface="DM Sans"/>
              </a:rPr>
              <a:t>Page 14/15</a:t>
            </a:r>
          </a:p>
        </p:txBody>
      </p:sp>
      <p:sp>
        <p:nvSpPr>
          <p:cNvPr id="18" name="TextBox 11" descr="Github Repo">
            <a:extLst>
              <a:ext uri="{FF2B5EF4-FFF2-40B4-BE49-F238E27FC236}">
                <a16:creationId xmlns:a16="http://schemas.microsoft.com/office/drawing/2014/main" id="{092B3740-F7B8-8456-CAF2-02254F3E73E3}"/>
              </a:ext>
            </a:extLst>
          </p:cNvPr>
          <p:cNvSpPr txBox="1"/>
          <p:nvPr/>
        </p:nvSpPr>
        <p:spPr>
          <a:xfrm>
            <a:off x="14554200" y="9155354"/>
            <a:ext cx="2425593" cy="4317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502"/>
              </a:lnSpc>
            </a:pPr>
            <a:r>
              <a:rPr lang="en-US" sz="2501" spc="265" dirty="0">
                <a:solidFill>
                  <a:srgbClr val="0070C0"/>
                </a:solidFill>
                <a:latin typeface="DM Sans"/>
                <a:ea typeface="DM Sans"/>
                <a:cs typeface="DM Sans"/>
                <a:sym typeface="DM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 Repo</a:t>
            </a:r>
            <a:endParaRPr lang="en-US" sz="2501" spc="265" dirty="0">
              <a:solidFill>
                <a:srgbClr val="0070C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929014" y="9693198"/>
            <a:ext cx="16230600" cy="0"/>
          </a:xfrm>
          <a:prstGeom prst="line">
            <a:avLst/>
          </a:prstGeom>
          <a:ln w="28575" cap="flat">
            <a:solidFill>
              <a:schemeClr val="tx1">
                <a:lumMod val="95000"/>
                <a:lumOff val="5000"/>
              </a:scheme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070199" y="9270923"/>
            <a:ext cx="4467234" cy="4281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99"/>
              </a:lnSpc>
            </a:pPr>
            <a:r>
              <a:rPr lang="en-US" sz="2499" spc="147" dirty="0">
                <a:latin typeface="DM Sans"/>
                <a:ea typeface="DM Sans"/>
                <a:cs typeface="DM Sans"/>
                <a:sym typeface="DM Sans"/>
              </a:rPr>
              <a:t>Page 15/15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886200" y="2379352"/>
            <a:ext cx="10515600" cy="30339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6835"/>
              </a:lnSpc>
            </a:pPr>
            <a:r>
              <a:rPr lang="en-US" sz="13800" b="1" dirty="0">
                <a:solidFill>
                  <a:srgbClr val="7068F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doni MT Black" panose="02070A03080606020203" pitchFamily="18" charset="0"/>
                <a:sym typeface="Dream Avenue"/>
              </a:rPr>
              <a:t>Thank you</a:t>
            </a:r>
          </a:p>
        </p:txBody>
      </p: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84B74CE5-4000-C8EE-DE8B-55CA9948E30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6278" y="-14403"/>
            <a:ext cx="8733078" cy="3000999"/>
          </a:xfrm>
          <a:prstGeom prst="rect">
            <a:avLst/>
          </a:prstGeom>
        </p:spPr>
      </p:pic>
      <p:pic>
        <p:nvPicPr>
          <p:cNvPr id="9" name="Picture 8" descr="A graphic of a company logo&#10;&#10;Description automatically generated with medium confidence">
            <a:extLst>
              <a:ext uri="{FF2B5EF4-FFF2-40B4-BE49-F238E27FC236}">
                <a16:creationId xmlns:a16="http://schemas.microsoft.com/office/drawing/2014/main" id="{777D68D6-8789-2056-70D0-2A7FA8F82D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37" t="64571" r="16008" b="17963"/>
          <a:stretch/>
        </p:blipFill>
        <p:spPr>
          <a:xfrm>
            <a:off x="6400800" y="7041522"/>
            <a:ext cx="6324600" cy="121666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5C6A80A-2BA3-DC37-3DF3-71BC7C4C4E93}"/>
              </a:ext>
            </a:extLst>
          </p:cNvPr>
          <p:cNvSpPr txBox="1"/>
          <p:nvPr/>
        </p:nvSpPr>
        <p:spPr>
          <a:xfrm>
            <a:off x="7924800" y="5971293"/>
            <a:ext cx="4114800" cy="8770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dirty="0">
                <a:solidFill>
                  <a:schemeClr val="accent1">
                    <a:lumMod val="50000"/>
                  </a:schemeClr>
                </a:solidFill>
                <a:latin typeface="DM Sans"/>
                <a:ea typeface="DM Sans"/>
                <a:cs typeface="DM Sans"/>
                <a:sym typeface="DM Sans"/>
              </a:rPr>
              <a:t>Presented By</a:t>
            </a:r>
            <a:br>
              <a:rPr lang="en-US" sz="2499" dirty="0">
                <a:solidFill>
                  <a:schemeClr val="accent1">
                    <a:lumMod val="50000"/>
                  </a:schemeClr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lang="en-US" sz="2499" dirty="0">
                <a:solidFill>
                  <a:schemeClr val="accent1">
                    <a:lumMod val="50000"/>
                  </a:schemeClr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499" b="1" dirty="0">
                <a:solidFill>
                  <a:schemeClr val="accent1">
                    <a:lumMod val="50000"/>
                  </a:schemeClr>
                </a:solidFill>
                <a:latin typeface="DM Sans"/>
                <a:ea typeface="DM Sans"/>
                <a:cs typeface="DM Sans"/>
                <a:sym typeface="DM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Mostafa</a:t>
            </a:r>
            <a:r>
              <a:rPr lang="en-US" sz="2499" dirty="0">
                <a:solidFill>
                  <a:schemeClr val="accent1">
                    <a:lumMod val="50000"/>
                  </a:schemeClr>
                </a:solidFill>
                <a:latin typeface="DM Sans"/>
                <a:ea typeface="DM Sans"/>
                <a:cs typeface="DM Sans"/>
                <a:sym typeface="DM Sans"/>
              </a:rPr>
              <a:t> &amp; </a:t>
            </a:r>
            <a:r>
              <a:rPr lang="en-US" sz="2499" b="1" dirty="0">
                <a:solidFill>
                  <a:schemeClr val="accent1">
                    <a:lumMod val="50000"/>
                  </a:schemeClr>
                </a:solidFill>
                <a:latin typeface="DM Sans"/>
                <a:ea typeface="DM Sans"/>
                <a:cs typeface="DM Sans"/>
                <a:sym typeface="DM San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Hossam</a:t>
            </a:r>
            <a:endParaRPr lang="en-US" sz="2499" b="1" dirty="0">
              <a:solidFill>
                <a:schemeClr val="accent1">
                  <a:lumMod val="50000"/>
                </a:schemeClr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" name="TextBox 11" descr="Github Repo">
            <a:extLst>
              <a:ext uri="{FF2B5EF4-FFF2-40B4-BE49-F238E27FC236}">
                <a16:creationId xmlns:a16="http://schemas.microsoft.com/office/drawing/2014/main" id="{AFAB9EE9-C830-7E6F-6BD0-75E0017D7021}"/>
              </a:ext>
            </a:extLst>
          </p:cNvPr>
          <p:cNvSpPr txBox="1"/>
          <p:nvPr/>
        </p:nvSpPr>
        <p:spPr>
          <a:xfrm>
            <a:off x="14554200" y="9155354"/>
            <a:ext cx="2425593" cy="4317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502"/>
              </a:lnSpc>
            </a:pPr>
            <a:r>
              <a:rPr lang="en-US" sz="2501" spc="265" dirty="0">
                <a:solidFill>
                  <a:srgbClr val="0070C0"/>
                </a:solidFill>
                <a:latin typeface="DM Sans"/>
                <a:ea typeface="DM Sans"/>
                <a:cs typeface="DM Sans"/>
                <a:sym typeface="DM Sans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 Repo</a:t>
            </a:r>
            <a:endParaRPr lang="en-US" sz="2501" spc="265" dirty="0">
              <a:solidFill>
                <a:srgbClr val="0070C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0" y="0"/>
            <a:ext cx="6858000" cy="887729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8200" y="699895"/>
            <a:ext cx="7848600" cy="35292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9625"/>
              </a:lnSpc>
            </a:pPr>
            <a:r>
              <a:rPr lang="en-US" sz="6000" b="1" dirty="0">
                <a:solidFill>
                  <a:srgbClr val="7068F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rlow Bold" pitchFamily="34" charset="0"/>
                <a:sym typeface="Dream Avenue"/>
              </a:rPr>
              <a:t>About The Project </a:t>
            </a:r>
            <a:r>
              <a:rPr lang="en-US" sz="6000" b="1" dirty="0">
                <a:solidFill>
                  <a:srgbClr val="7068F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State Farm Distracted Driver Detection</a:t>
            </a:r>
            <a:endParaRPr lang="en-US" sz="6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Text 1"/>
          <p:cNvSpPr/>
          <p:nvPr/>
        </p:nvSpPr>
        <p:spPr>
          <a:xfrm>
            <a:off x="917732" y="4913766"/>
            <a:ext cx="9534228" cy="28967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375"/>
              </a:lnSpc>
            </a:pPr>
            <a:r>
              <a:rPr lang="en-US" sz="2125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Given a dataset of 2D dashboard camera images, an algorithm needs to be developed to classify each driver's behavior and determine whether they are driving attentively, wearing their seatbelt, taking a selfie with their friends in the backseat, etc. This can then be used to automatically detect drivers engaging in distracted behaviors from dashboard cameras.</a:t>
            </a:r>
            <a:endParaRPr lang="en-US" sz="2125" dirty="0"/>
          </a:p>
        </p:txBody>
      </p:sp>
      <p:sp>
        <p:nvSpPr>
          <p:cNvPr id="7" name="AutoShape 2">
            <a:extLst>
              <a:ext uri="{FF2B5EF4-FFF2-40B4-BE49-F238E27FC236}">
                <a16:creationId xmlns:a16="http://schemas.microsoft.com/office/drawing/2014/main" id="{FF414180-8188-72B3-EE2B-763C69C1647F}"/>
              </a:ext>
            </a:extLst>
          </p:cNvPr>
          <p:cNvSpPr/>
          <p:nvPr/>
        </p:nvSpPr>
        <p:spPr>
          <a:xfrm>
            <a:off x="941616" y="9681484"/>
            <a:ext cx="16230600" cy="0"/>
          </a:xfrm>
          <a:prstGeom prst="line">
            <a:avLst/>
          </a:prstGeom>
          <a:ln w="28575" cap="flat">
            <a:solidFill>
              <a:schemeClr val="tx1">
                <a:lumMod val="95000"/>
                <a:lumOff val="5000"/>
              </a:scheme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69D71DA7-83C7-8600-601E-67C2B6137831}"/>
              </a:ext>
            </a:extLst>
          </p:cNvPr>
          <p:cNvSpPr txBox="1"/>
          <p:nvPr/>
        </p:nvSpPr>
        <p:spPr>
          <a:xfrm>
            <a:off x="987391" y="9158911"/>
            <a:ext cx="4467234" cy="4281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99"/>
              </a:lnSpc>
            </a:pPr>
            <a:r>
              <a:rPr lang="en-US" sz="2499" spc="147" dirty="0">
                <a:latin typeface="DM Sans"/>
                <a:ea typeface="DM Sans"/>
                <a:cs typeface="DM Sans"/>
                <a:sym typeface="DM Sans"/>
              </a:rPr>
              <a:t>Page 02/15</a:t>
            </a:r>
          </a:p>
        </p:txBody>
      </p:sp>
      <p:sp>
        <p:nvSpPr>
          <p:cNvPr id="5" name="TextBox 11" descr="Github Repo">
            <a:extLst>
              <a:ext uri="{FF2B5EF4-FFF2-40B4-BE49-F238E27FC236}">
                <a16:creationId xmlns:a16="http://schemas.microsoft.com/office/drawing/2014/main" id="{268A0D7C-FABD-CD81-EC8A-DBD9AC5A3170}"/>
              </a:ext>
            </a:extLst>
          </p:cNvPr>
          <p:cNvSpPr txBox="1"/>
          <p:nvPr/>
        </p:nvSpPr>
        <p:spPr>
          <a:xfrm>
            <a:off x="14554200" y="9155356"/>
            <a:ext cx="2425593" cy="4317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502"/>
              </a:lnSpc>
            </a:pPr>
            <a:r>
              <a:rPr lang="en-US" sz="2501" spc="265" dirty="0">
                <a:solidFill>
                  <a:srgbClr val="0070C0"/>
                </a:solidFill>
                <a:latin typeface="DM Sans"/>
                <a:ea typeface="DM Sans"/>
                <a:cs typeface="DM Sans"/>
                <a:sym typeface="DM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 Repo</a:t>
            </a:r>
            <a:endParaRPr lang="en-US" sz="2501" spc="265" dirty="0">
              <a:solidFill>
                <a:srgbClr val="0070C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 t="2700"/>
          <a:stretch/>
        </p:blipFill>
        <p:spPr>
          <a:xfrm>
            <a:off x="11178804" y="-1"/>
            <a:ext cx="7109196" cy="909957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14400" y="542163"/>
            <a:ext cx="9550971" cy="26726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7000"/>
              </a:lnSpc>
            </a:pPr>
            <a:r>
              <a:rPr lang="en-US" sz="5563" b="1" dirty="0">
                <a:solidFill>
                  <a:srgbClr val="7068F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Problem Statement: Reducing Accidents Caused by Distracted Driving</a:t>
            </a:r>
            <a:endParaRPr lang="en-US" sz="5563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Shape 1"/>
          <p:cNvSpPr/>
          <p:nvPr/>
        </p:nvSpPr>
        <p:spPr>
          <a:xfrm>
            <a:off x="914400" y="3902404"/>
            <a:ext cx="609303" cy="609303"/>
          </a:xfrm>
          <a:prstGeom prst="roundRect">
            <a:avLst>
              <a:gd name="adj" fmla="val 40004"/>
            </a:avLst>
          </a:prstGeom>
          <a:solidFill>
            <a:srgbClr val="EEEFF5"/>
          </a:solidFill>
          <a:ln/>
          <a:effectLst>
            <a:outerShdw blurRad="53340" dist="26670" dir="13500000" algn="bl" rotWithShape="0">
              <a:srgbClr val="FFFFFF">
                <a:alpha val="70000"/>
              </a:srgbClr>
            </a:outerShdw>
          </a:effectLst>
        </p:spPr>
        <p:txBody>
          <a:bodyPr/>
          <a:lstStyle/>
          <a:p>
            <a:endParaRPr lang="en-US" sz="2250"/>
          </a:p>
        </p:txBody>
      </p:sp>
      <p:sp>
        <p:nvSpPr>
          <p:cNvPr id="5" name="Text 2"/>
          <p:cNvSpPr/>
          <p:nvPr/>
        </p:nvSpPr>
        <p:spPr>
          <a:xfrm>
            <a:off x="1143298" y="3993190"/>
            <a:ext cx="151359" cy="4275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3313"/>
              </a:lnSpc>
            </a:pPr>
            <a:r>
              <a:rPr lang="en-US" sz="3313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1</a:t>
            </a:r>
            <a:endParaRPr lang="en-US" sz="3313" dirty="0"/>
          </a:p>
        </p:txBody>
      </p:sp>
      <p:sp>
        <p:nvSpPr>
          <p:cNvPr id="6" name="Text 3"/>
          <p:cNvSpPr/>
          <p:nvPr/>
        </p:nvSpPr>
        <p:spPr>
          <a:xfrm>
            <a:off x="1794422" y="3902404"/>
            <a:ext cx="3751809" cy="8905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500"/>
              </a:lnSpc>
            </a:pPr>
            <a:r>
              <a:rPr lang="en-US" sz="27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Alarming Accident Rates</a:t>
            </a:r>
            <a:endParaRPr lang="en-US" sz="2750" dirty="0"/>
          </a:p>
        </p:txBody>
      </p:sp>
      <p:sp>
        <p:nvSpPr>
          <p:cNvPr id="7" name="Text 4"/>
          <p:cNvSpPr/>
          <p:nvPr/>
        </p:nvSpPr>
        <p:spPr>
          <a:xfrm>
            <a:off x="1794422" y="4947743"/>
            <a:ext cx="3751809" cy="1733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375"/>
              </a:lnSpc>
            </a:pPr>
            <a:r>
              <a:rPr lang="en-US" sz="2125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Distracted driving is a leading cause of accidents, leading to injuries and fatalities every year.</a:t>
            </a:r>
            <a:endParaRPr lang="en-US" sz="2125" dirty="0"/>
          </a:p>
        </p:txBody>
      </p:sp>
      <p:sp>
        <p:nvSpPr>
          <p:cNvPr id="8" name="Shape 5"/>
          <p:cNvSpPr/>
          <p:nvPr/>
        </p:nvSpPr>
        <p:spPr>
          <a:xfrm>
            <a:off x="5816948" y="3902404"/>
            <a:ext cx="609303" cy="609303"/>
          </a:xfrm>
          <a:prstGeom prst="roundRect">
            <a:avLst>
              <a:gd name="adj" fmla="val 40004"/>
            </a:avLst>
          </a:prstGeom>
          <a:solidFill>
            <a:srgbClr val="EEEFF5"/>
          </a:solidFill>
          <a:ln/>
          <a:effectLst>
            <a:outerShdw blurRad="53340" dist="26670" dir="13500000" algn="bl" rotWithShape="0">
              <a:srgbClr val="FFFFFF">
                <a:alpha val="70000"/>
              </a:srgbClr>
            </a:outerShdw>
          </a:effectLst>
        </p:spPr>
        <p:txBody>
          <a:bodyPr/>
          <a:lstStyle/>
          <a:p>
            <a:endParaRPr lang="en-US" sz="2250"/>
          </a:p>
        </p:txBody>
      </p:sp>
      <p:sp>
        <p:nvSpPr>
          <p:cNvPr id="9" name="Text 6"/>
          <p:cNvSpPr/>
          <p:nvPr/>
        </p:nvSpPr>
        <p:spPr>
          <a:xfrm>
            <a:off x="6001793" y="3993190"/>
            <a:ext cx="239465" cy="4275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3313"/>
              </a:lnSpc>
            </a:pPr>
            <a:r>
              <a:rPr lang="en-US" sz="3313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2</a:t>
            </a:r>
            <a:endParaRPr lang="en-US" sz="3313" dirty="0"/>
          </a:p>
        </p:txBody>
      </p:sp>
      <p:sp>
        <p:nvSpPr>
          <p:cNvPr id="10" name="Text 7"/>
          <p:cNvSpPr/>
          <p:nvPr/>
        </p:nvSpPr>
        <p:spPr>
          <a:xfrm>
            <a:off x="6696969" y="3902405"/>
            <a:ext cx="3563391" cy="4452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500"/>
              </a:lnSpc>
            </a:pPr>
            <a:r>
              <a:rPr lang="en-US" sz="27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Diverse Distractions</a:t>
            </a:r>
            <a:endParaRPr lang="en-US" sz="2750" dirty="0"/>
          </a:p>
        </p:txBody>
      </p:sp>
      <p:sp>
        <p:nvSpPr>
          <p:cNvPr id="11" name="Text 8"/>
          <p:cNvSpPr/>
          <p:nvPr/>
        </p:nvSpPr>
        <p:spPr>
          <a:xfrm>
            <a:off x="6696968" y="4510069"/>
            <a:ext cx="3751809" cy="1733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375"/>
              </a:lnSpc>
            </a:pPr>
            <a:r>
              <a:rPr lang="en-US" sz="2125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Drivers can be distracted by texting, making phone calls, reaching for objects, and more.</a:t>
            </a:r>
            <a:endParaRPr lang="en-US" sz="2125" dirty="0"/>
          </a:p>
        </p:txBody>
      </p:sp>
      <p:sp>
        <p:nvSpPr>
          <p:cNvPr id="12" name="Shape 9"/>
          <p:cNvSpPr/>
          <p:nvPr/>
        </p:nvSpPr>
        <p:spPr>
          <a:xfrm>
            <a:off x="914400" y="7264283"/>
            <a:ext cx="609303" cy="609303"/>
          </a:xfrm>
          <a:prstGeom prst="roundRect">
            <a:avLst>
              <a:gd name="adj" fmla="val 40004"/>
            </a:avLst>
          </a:prstGeom>
          <a:solidFill>
            <a:srgbClr val="EEEFF5"/>
          </a:solidFill>
          <a:ln/>
          <a:effectLst>
            <a:outerShdw blurRad="53340" dist="26670" dir="13500000" algn="bl" rotWithShape="0">
              <a:srgbClr val="FFFFFF">
                <a:alpha val="70000"/>
              </a:srgbClr>
            </a:outerShdw>
          </a:effectLst>
        </p:spPr>
        <p:txBody>
          <a:bodyPr/>
          <a:lstStyle/>
          <a:p>
            <a:endParaRPr lang="en-US" sz="2250"/>
          </a:p>
        </p:txBody>
      </p:sp>
      <p:sp>
        <p:nvSpPr>
          <p:cNvPr id="13" name="Text 10"/>
          <p:cNvSpPr/>
          <p:nvPr/>
        </p:nvSpPr>
        <p:spPr>
          <a:xfrm>
            <a:off x="1103561" y="7355068"/>
            <a:ext cx="230833" cy="4275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3313"/>
              </a:lnSpc>
            </a:pPr>
            <a:r>
              <a:rPr lang="en-US" sz="3313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3</a:t>
            </a:r>
            <a:endParaRPr lang="en-US" sz="3313" dirty="0"/>
          </a:p>
        </p:txBody>
      </p:sp>
      <p:sp>
        <p:nvSpPr>
          <p:cNvPr id="14" name="Text 11"/>
          <p:cNvSpPr/>
          <p:nvPr/>
        </p:nvSpPr>
        <p:spPr>
          <a:xfrm>
            <a:off x="1794422" y="7264283"/>
            <a:ext cx="4068664" cy="4452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500"/>
              </a:lnSpc>
            </a:pPr>
            <a:r>
              <a:rPr lang="en-US" sz="27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Urgent Need for Solutions</a:t>
            </a:r>
            <a:endParaRPr lang="en-US" sz="2750" dirty="0"/>
          </a:p>
        </p:txBody>
      </p:sp>
      <p:sp>
        <p:nvSpPr>
          <p:cNvPr id="15" name="Text 12"/>
          <p:cNvSpPr/>
          <p:nvPr/>
        </p:nvSpPr>
        <p:spPr>
          <a:xfrm>
            <a:off x="1794422" y="7871948"/>
            <a:ext cx="8654206" cy="8667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375"/>
              </a:lnSpc>
            </a:pPr>
            <a:r>
              <a:rPr lang="en-US" sz="2125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Innovative technology is required to detect and prevent distracted driving behaviors in real-time.</a:t>
            </a:r>
            <a:endParaRPr lang="en-US" sz="2125" dirty="0"/>
          </a:p>
        </p:txBody>
      </p:sp>
      <p:sp>
        <p:nvSpPr>
          <p:cNvPr id="17" name="AutoShape 2">
            <a:extLst>
              <a:ext uri="{FF2B5EF4-FFF2-40B4-BE49-F238E27FC236}">
                <a16:creationId xmlns:a16="http://schemas.microsoft.com/office/drawing/2014/main" id="{B4EA8768-0383-01DE-2A44-3452B2FA5479}"/>
              </a:ext>
            </a:extLst>
          </p:cNvPr>
          <p:cNvSpPr/>
          <p:nvPr/>
        </p:nvSpPr>
        <p:spPr>
          <a:xfrm>
            <a:off x="960175" y="9715500"/>
            <a:ext cx="16230600" cy="0"/>
          </a:xfrm>
          <a:prstGeom prst="line">
            <a:avLst/>
          </a:prstGeom>
          <a:ln w="28575" cap="flat">
            <a:solidFill>
              <a:schemeClr val="tx1">
                <a:lumMod val="95000"/>
                <a:lumOff val="5000"/>
              </a:scheme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8" name="TextBox 6">
            <a:extLst>
              <a:ext uri="{FF2B5EF4-FFF2-40B4-BE49-F238E27FC236}">
                <a16:creationId xmlns:a16="http://schemas.microsoft.com/office/drawing/2014/main" id="{4D0B00D8-7A70-491F-F83A-993433B3D3FB}"/>
              </a:ext>
            </a:extLst>
          </p:cNvPr>
          <p:cNvSpPr txBox="1"/>
          <p:nvPr/>
        </p:nvSpPr>
        <p:spPr>
          <a:xfrm>
            <a:off x="968689" y="9133596"/>
            <a:ext cx="4467234" cy="4281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99"/>
              </a:lnSpc>
            </a:pPr>
            <a:r>
              <a:rPr lang="en-US" sz="2499" spc="147" dirty="0">
                <a:latin typeface="DM Sans"/>
                <a:ea typeface="DM Sans"/>
                <a:cs typeface="DM Sans"/>
                <a:sym typeface="DM Sans"/>
              </a:rPr>
              <a:t>Page 03/15</a:t>
            </a:r>
          </a:p>
        </p:txBody>
      </p:sp>
      <p:sp>
        <p:nvSpPr>
          <p:cNvPr id="16" name="TextBox 11" descr="Github Repo">
            <a:extLst>
              <a:ext uri="{FF2B5EF4-FFF2-40B4-BE49-F238E27FC236}">
                <a16:creationId xmlns:a16="http://schemas.microsoft.com/office/drawing/2014/main" id="{A0A5112F-4673-494E-F67A-6381A70BD716}"/>
              </a:ext>
            </a:extLst>
          </p:cNvPr>
          <p:cNvSpPr txBox="1"/>
          <p:nvPr/>
        </p:nvSpPr>
        <p:spPr>
          <a:xfrm>
            <a:off x="14554200" y="9191661"/>
            <a:ext cx="2425593" cy="4317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502"/>
              </a:lnSpc>
            </a:pPr>
            <a:r>
              <a:rPr lang="en-US" sz="2501" spc="265" dirty="0">
                <a:solidFill>
                  <a:srgbClr val="0070C0"/>
                </a:solidFill>
                <a:latin typeface="DM Sans"/>
                <a:ea typeface="DM Sans"/>
                <a:cs typeface="DM Sans"/>
                <a:sym typeface="DM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 Repo</a:t>
            </a:r>
            <a:endParaRPr lang="en-US" sz="2501" spc="265" dirty="0">
              <a:solidFill>
                <a:srgbClr val="0070C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941616" y="9681482"/>
            <a:ext cx="16230600" cy="0"/>
          </a:xfrm>
          <a:prstGeom prst="line">
            <a:avLst/>
          </a:prstGeom>
          <a:ln w="28575" cap="flat">
            <a:solidFill>
              <a:schemeClr val="tx1">
                <a:lumMod val="95000"/>
                <a:lumOff val="5000"/>
              </a:scheme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12076837" y="1465241"/>
            <a:ext cx="5149806" cy="6781798"/>
            <a:chOff x="0" y="0"/>
            <a:chExt cx="4433570" cy="6350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433570" cy="6350000"/>
            </a:xfrm>
            <a:custGeom>
              <a:avLst/>
              <a:gdLst/>
              <a:ahLst/>
              <a:cxnLst/>
              <a:rect l="l" t="t" r="r" b="b"/>
              <a:pathLst>
                <a:path w="4433570" h="6350000">
                  <a:moveTo>
                    <a:pt x="4433570" y="0"/>
                  </a:moveTo>
                  <a:lnTo>
                    <a:pt x="4433570" y="0"/>
                  </a:lnTo>
                  <a:lnTo>
                    <a:pt x="4433570" y="0"/>
                  </a:lnTo>
                  <a:lnTo>
                    <a:pt x="4433570" y="6350000"/>
                  </a:lnTo>
                  <a:lnTo>
                    <a:pt x="4433570" y="6350000"/>
                  </a:lnTo>
                  <a:lnTo>
                    <a:pt x="0" y="6350000"/>
                  </a:lnTo>
                  <a:lnTo>
                    <a:pt x="0" y="6350000"/>
                  </a:lnTo>
                  <a:lnTo>
                    <a:pt x="0" y="4433570"/>
                  </a:lnTo>
                  <a:cubicBezTo>
                    <a:pt x="0" y="1985010"/>
                    <a:pt x="1985010" y="0"/>
                    <a:pt x="4433570" y="0"/>
                  </a:cubicBezTo>
                  <a:close/>
                </a:path>
              </a:pathLst>
            </a:custGeom>
            <a:blipFill>
              <a:blip r:embed="rId2"/>
              <a:stretch>
                <a:fillRect l="-57504" r="-57504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987391" y="9182100"/>
            <a:ext cx="4467234" cy="4281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99"/>
              </a:lnSpc>
            </a:pPr>
            <a:r>
              <a:rPr lang="en-US" sz="2499" spc="147" dirty="0">
                <a:latin typeface="DM Sans"/>
                <a:ea typeface="DM Sans"/>
                <a:cs typeface="DM Sans"/>
                <a:sym typeface="DM Sans"/>
              </a:rPr>
              <a:t>Page 04/15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506946" y="1438027"/>
            <a:ext cx="8069525" cy="1102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610"/>
              </a:lnSpc>
            </a:pPr>
            <a:r>
              <a:rPr lang="en-US" sz="7688" b="1" dirty="0">
                <a:solidFill>
                  <a:srgbClr val="7068F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rlow Bold" pitchFamily="34" charset="0"/>
                <a:sym typeface="Dream Avenue"/>
              </a:rPr>
              <a:t>About the Dataset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506946" y="3360434"/>
            <a:ext cx="10227854" cy="46551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342"/>
              </a:lnSpc>
            </a:pPr>
            <a:r>
              <a:rPr lang="en-US" sz="2800" dirty="0">
                <a:latin typeface="DM Sans"/>
                <a:ea typeface="DM Sans"/>
                <a:cs typeface="DM Sans"/>
                <a:sym typeface="DM Sans"/>
              </a:rPr>
              <a:t>The provided data set has driver images, each taken in a car with a driver doing something in the car (texting, eating, talking on the phone, makeup, reaching behind, etc.). This dataset is obtained from </a:t>
            </a:r>
            <a:r>
              <a:rPr lang="en-US" sz="2800" u="sng" dirty="0">
                <a:latin typeface="DM Sans"/>
                <a:ea typeface="DM Sans"/>
                <a:cs typeface="DM Sans"/>
                <a:sym typeface="DM Sans"/>
                <a:hlinkClick r:id="rId3" tooltip="https://www.kaggle.com/competitions/state-farm-distracted-driver-detection/overview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Kaggle</a:t>
            </a:r>
            <a:r>
              <a:rPr lang="en-US" sz="2800" dirty="0">
                <a:latin typeface="DM Sans"/>
                <a:ea typeface="DM Sans"/>
                <a:cs typeface="DM Sans"/>
                <a:sym typeface="DM Sans"/>
              </a:rPr>
              <a:t>.</a:t>
            </a:r>
            <a:br>
              <a:rPr lang="en-US" sz="2800" dirty="0">
                <a:latin typeface="DM Sans"/>
                <a:ea typeface="DM Sans"/>
                <a:cs typeface="DM Sans"/>
                <a:sym typeface="DM Sans"/>
              </a:rPr>
            </a:br>
            <a:endParaRPr lang="en-US" sz="2800" dirty="0">
              <a:latin typeface="DM Sans"/>
              <a:ea typeface="DM Sans"/>
              <a:cs typeface="DM Sans"/>
              <a:sym typeface="DM Sans"/>
            </a:endParaRPr>
          </a:p>
          <a:p>
            <a:pPr algn="l">
              <a:lnSpc>
                <a:spcPts val="3342"/>
              </a:lnSpc>
            </a:pPr>
            <a:r>
              <a:rPr lang="en-US" sz="2800" dirty="0">
                <a:latin typeface="DM Sans"/>
                <a:ea typeface="DM Sans"/>
                <a:cs typeface="DM Sans"/>
                <a:sym typeface="DM Sans"/>
              </a:rPr>
              <a:t>The 10 classes to predict are:</a:t>
            </a:r>
          </a:p>
          <a:p>
            <a:pPr marL="440004" lvl="1" indent="-220002" algn="l">
              <a:lnSpc>
                <a:spcPts val="3342"/>
              </a:lnSpc>
              <a:buFont typeface="Arial"/>
              <a:buChar char="•"/>
            </a:pPr>
            <a:r>
              <a:rPr lang="en-US" sz="2400" dirty="0">
                <a:latin typeface="DM Sans"/>
                <a:ea typeface="DM Sans"/>
                <a:cs typeface="DM Sans"/>
                <a:sym typeface="DM Sans"/>
              </a:rPr>
              <a:t>c0: safe driving - c1: texting - right - c2: talking on the phone - right</a:t>
            </a:r>
          </a:p>
          <a:p>
            <a:pPr marL="440004" lvl="1" indent="-220002" algn="l">
              <a:lnSpc>
                <a:spcPts val="3342"/>
              </a:lnSpc>
              <a:buFont typeface="Arial"/>
              <a:buChar char="•"/>
            </a:pPr>
            <a:r>
              <a:rPr lang="en-US" sz="2400" dirty="0">
                <a:latin typeface="DM Sans"/>
                <a:ea typeface="DM Sans"/>
                <a:cs typeface="DM Sans"/>
                <a:sym typeface="DM Sans"/>
              </a:rPr>
              <a:t>c3: texting - left - c4: talking on the phone - left</a:t>
            </a:r>
          </a:p>
          <a:p>
            <a:pPr marL="440004" lvl="1" indent="-220002" algn="l">
              <a:lnSpc>
                <a:spcPts val="3342"/>
              </a:lnSpc>
              <a:buFont typeface="Arial"/>
              <a:buChar char="•"/>
            </a:pPr>
            <a:r>
              <a:rPr lang="en-US" sz="2400" dirty="0">
                <a:latin typeface="DM Sans"/>
                <a:ea typeface="DM Sans"/>
                <a:cs typeface="DM Sans"/>
                <a:sym typeface="DM Sans"/>
              </a:rPr>
              <a:t>c5: operating the radio - c6: drinking - c7: reaching behind </a:t>
            </a:r>
          </a:p>
          <a:p>
            <a:pPr marL="440004" lvl="1" indent="-220002" algn="l">
              <a:lnSpc>
                <a:spcPts val="3342"/>
              </a:lnSpc>
              <a:buFont typeface="Arial"/>
              <a:buChar char="•"/>
            </a:pPr>
            <a:r>
              <a:rPr lang="en-US" sz="2400" dirty="0">
                <a:latin typeface="DM Sans"/>
                <a:ea typeface="DM Sans"/>
                <a:cs typeface="DM Sans"/>
                <a:sym typeface="DM Sans"/>
              </a:rPr>
              <a:t>c8: hair and makeup  - c9: talking to passenger</a:t>
            </a:r>
          </a:p>
          <a:p>
            <a:pPr algn="l">
              <a:lnSpc>
                <a:spcPts val="3342"/>
              </a:lnSpc>
            </a:pPr>
            <a:endParaRPr lang="en-US" sz="2800" dirty="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0" name="TextBox 11" descr="Github Repo">
            <a:extLst>
              <a:ext uri="{FF2B5EF4-FFF2-40B4-BE49-F238E27FC236}">
                <a16:creationId xmlns:a16="http://schemas.microsoft.com/office/drawing/2014/main" id="{B351104B-DA71-F973-5280-4DE0BCD3F44F}"/>
              </a:ext>
            </a:extLst>
          </p:cNvPr>
          <p:cNvSpPr txBox="1"/>
          <p:nvPr/>
        </p:nvSpPr>
        <p:spPr>
          <a:xfrm>
            <a:off x="14554200" y="9155354"/>
            <a:ext cx="2425593" cy="4317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502"/>
              </a:lnSpc>
            </a:pPr>
            <a:r>
              <a:rPr lang="en-US" sz="2501" spc="265" dirty="0">
                <a:solidFill>
                  <a:srgbClr val="0070C0"/>
                </a:solidFill>
                <a:latin typeface="DM Sans"/>
                <a:ea typeface="DM Sans"/>
                <a:cs typeface="DM Sans"/>
                <a:sym typeface="DM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 Repo</a:t>
            </a:r>
            <a:endParaRPr lang="en-US" sz="2501" spc="265" dirty="0">
              <a:solidFill>
                <a:srgbClr val="0070C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295400" y="1266774"/>
            <a:ext cx="12725400" cy="8667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7000"/>
              </a:lnSpc>
            </a:pPr>
            <a:r>
              <a:rPr lang="en-US" sz="7200" b="1" dirty="0">
                <a:solidFill>
                  <a:srgbClr val="7068F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The Distracted Driver Dataset</a:t>
            </a:r>
            <a:endParaRPr lang="en-US" sz="7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Text 1"/>
          <p:cNvSpPr/>
          <p:nvPr/>
        </p:nvSpPr>
        <p:spPr>
          <a:xfrm>
            <a:off x="987391" y="2862354"/>
            <a:ext cx="15959138" cy="8667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428625" indent="-428625">
              <a:lnSpc>
                <a:spcPts val="3375"/>
              </a:lnSpc>
              <a:buSzPct val="100000"/>
              <a:buChar char="•"/>
            </a:pPr>
            <a:r>
              <a:rPr lang="en-US" sz="24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dataset covers </a:t>
            </a:r>
            <a:r>
              <a:rPr lang="en-US" sz="2400" b="1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10 distinct driver behaviors</a:t>
            </a:r>
            <a:r>
              <a:rPr lang="en-US" sz="24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, including safe driving, texting, phone calls, operating the radio, drinking, reaching, hair and makeup, and talking to passengers.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1012031" y="4337128"/>
            <a:ext cx="15959138" cy="8667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428625" indent="-428625">
              <a:lnSpc>
                <a:spcPts val="3375"/>
              </a:lnSpc>
              <a:buSzPct val="100000"/>
              <a:buChar char="•"/>
            </a:pPr>
            <a:r>
              <a:rPr lang="en-US" sz="24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Each behavior is represented by a </a:t>
            </a:r>
            <a:r>
              <a:rPr lang="en-US" sz="2400" b="1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labeled class</a:t>
            </a:r>
            <a:r>
              <a:rPr lang="en-US" sz="24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in the dataset, providing a comprehensive set of examples for developing and evaluating distracted driving detection algorithms.</a:t>
            </a:r>
            <a:endParaRPr lang="en-US" sz="2400" dirty="0"/>
          </a:p>
        </p:txBody>
      </p:sp>
      <p:sp>
        <p:nvSpPr>
          <p:cNvPr id="5" name="Text 3"/>
          <p:cNvSpPr/>
          <p:nvPr/>
        </p:nvSpPr>
        <p:spPr>
          <a:xfrm>
            <a:off x="1012031" y="5811902"/>
            <a:ext cx="15959138" cy="8667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428625" indent="-428625">
              <a:lnSpc>
                <a:spcPts val="3375"/>
              </a:lnSpc>
              <a:buSzPct val="100000"/>
              <a:buChar char="•"/>
            </a:pPr>
            <a:r>
              <a:rPr lang="en-US" sz="24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images are captured from </a:t>
            </a:r>
            <a:r>
              <a:rPr lang="en-US" sz="2400" b="1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dashboard cameras</a:t>
            </a:r>
            <a:r>
              <a:rPr lang="en-US" sz="24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, offering a clear view of the driver's actions and surroundings during various driving scenarios.</a:t>
            </a:r>
            <a:endParaRPr lang="en-US" sz="2400" dirty="0"/>
          </a:p>
        </p:txBody>
      </p:sp>
      <p:sp>
        <p:nvSpPr>
          <p:cNvPr id="7" name="Text 5"/>
          <p:cNvSpPr/>
          <p:nvPr/>
        </p:nvSpPr>
        <p:spPr>
          <a:xfrm>
            <a:off x="1012031" y="7286676"/>
            <a:ext cx="15959138" cy="8667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428625" indent="-428625">
              <a:lnSpc>
                <a:spcPts val="3375"/>
              </a:lnSpc>
              <a:buSzPct val="100000"/>
              <a:buChar char="•"/>
            </a:pPr>
            <a:r>
              <a:rPr lang="en-US" sz="24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Detailed annotations and a diverse range of examples make this dataset a valuable resource for researchers and developers working on solutions to the critical issue of distracted driving.</a:t>
            </a:r>
            <a:endParaRPr lang="en-US" sz="2400" dirty="0"/>
          </a:p>
        </p:txBody>
      </p:sp>
      <p:sp>
        <p:nvSpPr>
          <p:cNvPr id="11" name="AutoShape 2">
            <a:extLst>
              <a:ext uri="{FF2B5EF4-FFF2-40B4-BE49-F238E27FC236}">
                <a16:creationId xmlns:a16="http://schemas.microsoft.com/office/drawing/2014/main" id="{9556C771-5E0E-FC73-BC26-8547D1EB00EC}"/>
              </a:ext>
            </a:extLst>
          </p:cNvPr>
          <p:cNvSpPr/>
          <p:nvPr/>
        </p:nvSpPr>
        <p:spPr>
          <a:xfrm>
            <a:off x="1012031" y="9686163"/>
            <a:ext cx="16230600" cy="0"/>
          </a:xfrm>
          <a:prstGeom prst="line">
            <a:avLst/>
          </a:prstGeom>
          <a:ln w="28575" cap="flat">
            <a:solidFill>
              <a:schemeClr val="tx1">
                <a:lumMod val="95000"/>
                <a:lumOff val="5000"/>
              </a:scheme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 sz="2800"/>
          </a:p>
        </p:txBody>
      </p:sp>
      <p:sp>
        <p:nvSpPr>
          <p:cNvPr id="8" name="TextBox 5">
            <a:extLst>
              <a:ext uri="{FF2B5EF4-FFF2-40B4-BE49-F238E27FC236}">
                <a16:creationId xmlns:a16="http://schemas.microsoft.com/office/drawing/2014/main" id="{ECE49E78-C58D-F1A1-49CE-C988E9E45409}"/>
              </a:ext>
            </a:extLst>
          </p:cNvPr>
          <p:cNvSpPr txBox="1"/>
          <p:nvPr/>
        </p:nvSpPr>
        <p:spPr>
          <a:xfrm>
            <a:off x="987391" y="9158909"/>
            <a:ext cx="4467234" cy="4281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99"/>
              </a:lnSpc>
            </a:pPr>
            <a:r>
              <a:rPr lang="en-US" sz="2499" spc="147" dirty="0">
                <a:latin typeface="DM Sans"/>
                <a:ea typeface="DM Sans"/>
                <a:cs typeface="DM Sans"/>
                <a:sym typeface="DM Sans"/>
              </a:rPr>
              <a:t>Page 05/15</a:t>
            </a:r>
          </a:p>
        </p:txBody>
      </p:sp>
      <p:sp>
        <p:nvSpPr>
          <p:cNvPr id="10" name="TextBox 11" descr="Github Repo">
            <a:extLst>
              <a:ext uri="{FF2B5EF4-FFF2-40B4-BE49-F238E27FC236}">
                <a16:creationId xmlns:a16="http://schemas.microsoft.com/office/drawing/2014/main" id="{200B60A0-F58B-FB8C-530D-576B2691BCE6}"/>
              </a:ext>
            </a:extLst>
          </p:cNvPr>
          <p:cNvSpPr txBox="1"/>
          <p:nvPr/>
        </p:nvSpPr>
        <p:spPr>
          <a:xfrm>
            <a:off x="14554200" y="9155354"/>
            <a:ext cx="2425593" cy="4317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502"/>
              </a:lnSpc>
            </a:pPr>
            <a:r>
              <a:rPr lang="en-US" sz="2501" spc="265" dirty="0">
                <a:solidFill>
                  <a:srgbClr val="0070C0"/>
                </a:solidFill>
                <a:latin typeface="DM Sans"/>
                <a:ea typeface="DM Sans"/>
                <a:cs typeface="DM Sans"/>
                <a:sym typeface="DM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 Repo</a:t>
            </a:r>
            <a:endParaRPr lang="en-US" sz="2501" spc="265" dirty="0">
              <a:solidFill>
                <a:srgbClr val="0070C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3000301" y="1075700"/>
            <a:ext cx="14866470" cy="11824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7000"/>
              </a:lnSpc>
            </a:pPr>
            <a:r>
              <a:rPr lang="en-US" sz="5563" b="1" dirty="0">
                <a:solidFill>
                  <a:srgbClr val="7068F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Dataset: 2D Dashboard Camera Images</a:t>
            </a:r>
            <a:endParaRPr lang="en-US" sz="5563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Shape 1"/>
          <p:cNvSpPr/>
          <p:nvPr/>
        </p:nvSpPr>
        <p:spPr>
          <a:xfrm>
            <a:off x="751948" y="2696946"/>
            <a:ext cx="4631829" cy="2882653"/>
          </a:xfrm>
          <a:prstGeom prst="roundRect">
            <a:avLst>
              <a:gd name="adj" fmla="val 8456"/>
            </a:avLst>
          </a:prstGeom>
          <a:solidFill>
            <a:srgbClr val="EEEFF5"/>
          </a:solidFill>
          <a:ln/>
          <a:effectLst>
            <a:outerShdw blurRad="53340" dist="26670" dir="13500000" algn="bl" rotWithShape="0">
              <a:srgbClr val="FFFFFF">
                <a:alpha val="70000"/>
              </a:srgbClr>
            </a:outerShdw>
          </a:effectLst>
        </p:spPr>
        <p:txBody>
          <a:bodyPr/>
          <a:lstStyle/>
          <a:p>
            <a:endParaRPr lang="en-US" sz="2250"/>
          </a:p>
        </p:txBody>
      </p:sp>
      <p:sp>
        <p:nvSpPr>
          <p:cNvPr id="5" name="Text 2"/>
          <p:cNvSpPr/>
          <p:nvPr/>
        </p:nvSpPr>
        <p:spPr>
          <a:xfrm>
            <a:off x="1022667" y="2967665"/>
            <a:ext cx="3795266" cy="4452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500"/>
              </a:lnSpc>
            </a:pPr>
            <a:r>
              <a:rPr lang="en-US" sz="27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Comprehensive Capture</a:t>
            </a:r>
            <a:endParaRPr lang="en-US" sz="2750" dirty="0"/>
          </a:p>
        </p:txBody>
      </p:sp>
      <p:sp>
        <p:nvSpPr>
          <p:cNvPr id="6" name="Text 3"/>
          <p:cNvSpPr/>
          <p:nvPr/>
        </p:nvSpPr>
        <p:spPr>
          <a:xfrm>
            <a:off x="1022666" y="3575330"/>
            <a:ext cx="4090393" cy="1733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375"/>
              </a:lnSpc>
            </a:pPr>
            <a:r>
              <a:rPr lang="en-US" sz="2125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dataset includes 2D images from dashboard cameras, providing a clear view of the driver's behavior.</a:t>
            </a:r>
            <a:endParaRPr lang="en-US" sz="2125" dirty="0"/>
          </a:p>
        </p:txBody>
      </p:sp>
      <p:sp>
        <p:nvSpPr>
          <p:cNvPr id="7" name="Shape 4"/>
          <p:cNvSpPr/>
          <p:nvPr/>
        </p:nvSpPr>
        <p:spPr>
          <a:xfrm>
            <a:off x="5654495" y="2696946"/>
            <a:ext cx="4631829" cy="2882653"/>
          </a:xfrm>
          <a:prstGeom prst="roundRect">
            <a:avLst>
              <a:gd name="adj" fmla="val 8456"/>
            </a:avLst>
          </a:prstGeom>
          <a:solidFill>
            <a:srgbClr val="EEEFF5"/>
          </a:solidFill>
          <a:ln/>
          <a:effectLst>
            <a:outerShdw blurRad="53340" dist="26670" dir="13500000" algn="bl" rotWithShape="0">
              <a:srgbClr val="FFFFFF">
                <a:alpha val="70000"/>
              </a:srgbClr>
            </a:outerShdw>
          </a:effectLst>
        </p:spPr>
        <p:txBody>
          <a:bodyPr/>
          <a:lstStyle/>
          <a:p>
            <a:endParaRPr lang="en-US" sz="2250"/>
          </a:p>
        </p:txBody>
      </p:sp>
      <p:sp>
        <p:nvSpPr>
          <p:cNvPr id="8" name="Text 5"/>
          <p:cNvSpPr/>
          <p:nvPr/>
        </p:nvSpPr>
        <p:spPr>
          <a:xfrm>
            <a:off x="5925214" y="2967665"/>
            <a:ext cx="3563391" cy="4452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500"/>
              </a:lnSpc>
            </a:pPr>
            <a:r>
              <a:rPr lang="en-US" sz="27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Varied Scenarios</a:t>
            </a:r>
            <a:endParaRPr lang="en-US" sz="2750" dirty="0"/>
          </a:p>
        </p:txBody>
      </p:sp>
      <p:sp>
        <p:nvSpPr>
          <p:cNvPr id="9" name="Text 6"/>
          <p:cNvSpPr/>
          <p:nvPr/>
        </p:nvSpPr>
        <p:spPr>
          <a:xfrm>
            <a:off x="5925213" y="3575330"/>
            <a:ext cx="4090393" cy="13001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375"/>
              </a:lnSpc>
            </a:pPr>
            <a:r>
              <a:rPr lang="en-US" sz="2125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images cover a range of driving conditions, lighting, and distracted behaviors.</a:t>
            </a:r>
            <a:endParaRPr lang="en-US" sz="2125" dirty="0"/>
          </a:p>
        </p:txBody>
      </p:sp>
      <p:sp>
        <p:nvSpPr>
          <p:cNvPr id="10" name="Shape 7"/>
          <p:cNvSpPr/>
          <p:nvPr/>
        </p:nvSpPr>
        <p:spPr>
          <a:xfrm>
            <a:off x="751948" y="5850316"/>
            <a:ext cx="4631829" cy="2882653"/>
          </a:xfrm>
          <a:prstGeom prst="roundRect">
            <a:avLst>
              <a:gd name="adj" fmla="val 8456"/>
            </a:avLst>
          </a:prstGeom>
          <a:solidFill>
            <a:srgbClr val="EEEFF5"/>
          </a:solidFill>
          <a:ln/>
          <a:effectLst>
            <a:outerShdw blurRad="53340" dist="26670" dir="13500000" algn="bl" rotWithShape="0">
              <a:srgbClr val="FFFFFF">
                <a:alpha val="70000"/>
              </a:srgbClr>
            </a:outerShdw>
          </a:effectLst>
        </p:spPr>
        <p:txBody>
          <a:bodyPr/>
          <a:lstStyle/>
          <a:p>
            <a:endParaRPr lang="en-US" sz="2250"/>
          </a:p>
        </p:txBody>
      </p:sp>
      <p:sp>
        <p:nvSpPr>
          <p:cNvPr id="11" name="Text 8"/>
          <p:cNvSpPr/>
          <p:nvPr/>
        </p:nvSpPr>
        <p:spPr>
          <a:xfrm>
            <a:off x="1022667" y="6121035"/>
            <a:ext cx="3563391" cy="4452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500"/>
              </a:lnSpc>
            </a:pPr>
            <a:r>
              <a:rPr lang="en-US" sz="27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Detailed Annotations</a:t>
            </a:r>
            <a:endParaRPr lang="en-US" sz="2750" dirty="0"/>
          </a:p>
        </p:txBody>
      </p:sp>
      <p:sp>
        <p:nvSpPr>
          <p:cNvPr id="12" name="Text 9"/>
          <p:cNvSpPr/>
          <p:nvPr/>
        </p:nvSpPr>
        <p:spPr>
          <a:xfrm>
            <a:off x="1022666" y="6728700"/>
            <a:ext cx="4090393" cy="13001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375"/>
              </a:lnSpc>
            </a:pPr>
            <a:r>
              <a:rPr lang="en-US" sz="2125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dataset includes labeled examples of safe and distracted driving behaviors.</a:t>
            </a:r>
            <a:endParaRPr lang="en-US" sz="2125" dirty="0"/>
          </a:p>
        </p:txBody>
      </p:sp>
      <p:sp>
        <p:nvSpPr>
          <p:cNvPr id="13" name="Shape 10"/>
          <p:cNvSpPr/>
          <p:nvPr/>
        </p:nvSpPr>
        <p:spPr>
          <a:xfrm>
            <a:off x="5654495" y="5850316"/>
            <a:ext cx="4631829" cy="2882653"/>
          </a:xfrm>
          <a:prstGeom prst="roundRect">
            <a:avLst>
              <a:gd name="adj" fmla="val 8456"/>
            </a:avLst>
          </a:prstGeom>
          <a:solidFill>
            <a:srgbClr val="EEEFF5"/>
          </a:solidFill>
          <a:ln/>
          <a:effectLst>
            <a:outerShdw blurRad="53340" dist="26670" dir="13500000" algn="bl" rotWithShape="0">
              <a:srgbClr val="FFFFFF">
                <a:alpha val="70000"/>
              </a:srgbClr>
            </a:outerShdw>
          </a:effectLst>
        </p:spPr>
        <p:txBody>
          <a:bodyPr/>
          <a:lstStyle/>
          <a:p>
            <a:endParaRPr lang="en-US" sz="2250"/>
          </a:p>
        </p:txBody>
      </p:sp>
      <p:sp>
        <p:nvSpPr>
          <p:cNvPr id="14" name="Text 11"/>
          <p:cNvSpPr/>
          <p:nvPr/>
        </p:nvSpPr>
        <p:spPr>
          <a:xfrm>
            <a:off x="5925214" y="6121035"/>
            <a:ext cx="3563391" cy="4452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500"/>
              </a:lnSpc>
            </a:pPr>
            <a:r>
              <a:rPr lang="en-US" sz="27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AI-Ready Format</a:t>
            </a:r>
            <a:endParaRPr lang="en-US" sz="2750" dirty="0"/>
          </a:p>
        </p:txBody>
      </p:sp>
      <p:sp>
        <p:nvSpPr>
          <p:cNvPr id="15" name="Text 12"/>
          <p:cNvSpPr/>
          <p:nvPr/>
        </p:nvSpPr>
        <p:spPr>
          <a:xfrm>
            <a:off x="5925213" y="6728700"/>
            <a:ext cx="4090393" cy="1733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375"/>
              </a:lnSpc>
            </a:pPr>
            <a:r>
              <a:rPr lang="en-US" sz="2125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images are in a format suitable for training and testing machine learning models.</a:t>
            </a:r>
            <a:endParaRPr lang="en-US" sz="2125" dirty="0"/>
          </a:p>
        </p:txBody>
      </p:sp>
      <p:pic>
        <p:nvPicPr>
          <p:cNvPr id="17" name="Picture 16" descr="Several people driving in a car&#10;&#10;Description automatically generated">
            <a:extLst>
              <a:ext uri="{FF2B5EF4-FFF2-40B4-BE49-F238E27FC236}">
                <a16:creationId xmlns:a16="http://schemas.microsoft.com/office/drawing/2014/main" id="{BB51B2DF-B329-E8D2-771F-C02E6A5358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6893" y="2696946"/>
            <a:ext cx="7382768" cy="6036023"/>
          </a:xfrm>
          <a:prstGeom prst="rect">
            <a:avLst/>
          </a:prstGeom>
        </p:spPr>
      </p:pic>
      <p:sp>
        <p:nvSpPr>
          <p:cNvPr id="18" name="AutoShape 2">
            <a:extLst>
              <a:ext uri="{FF2B5EF4-FFF2-40B4-BE49-F238E27FC236}">
                <a16:creationId xmlns:a16="http://schemas.microsoft.com/office/drawing/2014/main" id="{8A771F73-58D9-3DB4-D773-6A9004754B45}"/>
              </a:ext>
            </a:extLst>
          </p:cNvPr>
          <p:cNvSpPr/>
          <p:nvPr/>
        </p:nvSpPr>
        <p:spPr>
          <a:xfrm>
            <a:off x="947887" y="9657355"/>
            <a:ext cx="16230600" cy="0"/>
          </a:xfrm>
          <a:prstGeom prst="line">
            <a:avLst/>
          </a:prstGeom>
          <a:ln w="28575" cap="flat">
            <a:solidFill>
              <a:schemeClr val="tx1">
                <a:lumMod val="95000"/>
                <a:lumOff val="5000"/>
              </a:scheme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9" name="TextBox 6">
            <a:extLst>
              <a:ext uri="{FF2B5EF4-FFF2-40B4-BE49-F238E27FC236}">
                <a16:creationId xmlns:a16="http://schemas.microsoft.com/office/drawing/2014/main" id="{D850B419-3D80-855D-9B38-ED779463483B}"/>
              </a:ext>
            </a:extLst>
          </p:cNvPr>
          <p:cNvSpPr txBox="1"/>
          <p:nvPr/>
        </p:nvSpPr>
        <p:spPr>
          <a:xfrm>
            <a:off x="993662" y="9134782"/>
            <a:ext cx="4467234" cy="4281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99"/>
              </a:lnSpc>
            </a:pPr>
            <a:r>
              <a:rPr lang="en-US" sz="2499" spc="147" dirty="0">
                <a:latin typeface="DM Sans"/>
                <a:ea typeface="DM Sans"/>
                <a:cs typeface="DM Sans"/>
                <a:sym typeface="DM Sans"/>
              </a:rPr>
              <a:t>Page 06/15</a:t>
            </a:r>
          </a:p>
        </p:txBody>
      </p:sp>
      <p:sp>
        <p:nvSpPr>
          <p:cNvPr id="20" name="TextBox 11" descr="Github Repo">
            <a:extLst>
              <a:ext uri="{FF2B5EF4-FFF2-40B4-BE49-F238E27FC236}">
                <a16:creationId xmlns:a16="http://schemas.microsoft.com/office/drawing/2014/main" id="{F2675711-D0FE-7E78-24F5-21F1B6212776}"/>
              </a:ext>
            </a:extLst>
          </p:cNvPr>
          <p:cNvSpPr txBox="1"/>
          <p:nvPr/>
        </p:nvSpPr>
        <p:spPr>
          <a:xfrm>
            <a:off x="14554200" y="9155354"/>
            <a:ext cx="2425593" cy="4317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502"/>
              </a:lnSpc>
            </a:pPr>
            <a:r>
              <a:rPr lang="en-US" sz="2501" spc="265" dirty="0">
                <a:solidFill>
                  <a:srgbClr val="0070C0"/>
                </a:solidFill>
                <a:latin typeface="DM Sans"/>
                <a:ea typeface="DM Sans"/>
                <a:cs typeface="DM Sans"/>
                <a:sym typeface="DM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 Repo</a:t>
            </a:r>
            <a:endParaRPr lang="en-US" sz="2501" spc="265" dirty="0">
              <a:solidFill>
                <a:srgbClr val="0070C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941616" y="9669982"/>
            <a:ext cx="16230600" cy="0"/>
          </a:xfrm>
          <a:prstGeom prst="line">
            <a:avLst/>
          </a:prstGeom>
          <a:ln w="28575" cap="flat">
            <a:solidFill>
              <a:schemeClr val="tx1">
                <a:lumMod val="95000"/>
                <a:lumOff val="5000"/>
              </a:scheme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074475" y="3612399"/>
            <a:ext cx="16230600" cy="5112499"/>
          </a:xfrm>
          <a:custGeom>
            <a:avLst/>
            <a:gdLst/>
            <a:ahLst/>
            <a:cxnLst/>
            <a:rect l="l" t="t" r="r" b="b"/>
            <a:pathLst>
              <a:path w="16230600" h="4483703">
                <a:moveTo>
                  <a:pt x="0" y="0"/>
                </a:moveTo>
                <a:lnTo>
                  <a:pt x="16230600" y="0"/>
                </a:lnTo>
                <a:lnTo>
                  <a:pt x="16230600" y="4483703"/>
                </a:lnTo>
                <a:lnTo>
                  <a:pt x="0" y="448370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987391" y="9147409"/>
            <a:ext cx="4467234" cy="4281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99"/>
              </a:lnSpc>
            </a:pPr>
            <a:r>
              <a:rPr lang="en-US" sz="2499" spc="147" dirty="0">
                <a:latin typeface="DM Sans"/>
                <a:ea typeface="DM Sans"/>
                <a:cs typeface="DM Sans"/>
                <a:sym typeface="DM Sans"/>
              </a:rPr>
              <a:t>Page 07/15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74475" y="1889305"/>
            <a:ext cx="14287500" cy="9361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269"/>
              </a:lnSpc>
            </a:pPr>
            <a:r>
              <a:rPr lang="en-US" sz="7688" b="1" dirty="0">
                <a:solidFill>
                  <a:srgbClr val="7068F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rlow Bold" pitchFamily="34" charset="0"/>
                <a:sym typeface="Dream Avenue"/>
              </a:rPr>
              <a:t>Sample of our Dataset &amp; Class</a:t>
            </a:r>
          </a:p>
        </p:txBody>
      </p:sp>
      <p:sp>
        <p:nvSpPr>
          <p:cNvPr id="8" name="TextBox 11" descr="Github Repo">
            <a:extLst>
              <a:ext uri="{FF2B5EF4-FFF2-40B4-BE49-F238E27FC236}">
                <a16:creationId xmlns:a16="http://schemas.microsoft.com/office/drawing/2014/main" id="{4247FE91-C805-FFD6-DAD1-C597CBA7EAC2}"/>
              </a:ext>
            </a:extLst>
          </p:cNvPr>
          <p:cNvSpPr txBox="1"/>
          <p:nvPr/>
        </p:nvSpPr>
        <p:spPr>
          <a:xfrm>
            <a:off x="14554200" y="9143854"/>
            <a:ext cx="2425593" cy="4317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502"/>
              </a:lnSpc>
            </a:pPr>
            <a:r>
              <a:rPr lang="en-US" sz="2501" spc="265" dirty="0">
                <a:solidFill>
                  <a:srgbClr val="0070C0"/>
                </a:solidFill>
                <a:latin typeface="DM Sans"/>
                <a:ea typeface="DM Sans"/>
                <a:cs typeface="DM Sans"/>
                <a:sym typeface="DM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 Repo</a:t>
            </a:r>
            <a:endParaRPr lang="en-US" sz="2501" spc="265" dirty="0">
              <a:solidFill>
                <a:srgbClr val="0070C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 t="12222"/>
          <a:stretch/>
        </p:blipFill>
        <p:spPr>
          <a:xfrm>
            <a:off x="0" y="14084"/>
            <a:ext cx="7086600" cy="887729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691705" y="266700"/>
            <a:ext cx="9766548" cy="7548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938"/>
              </a:lnSpc>
            </a:pPr>
            <a:r>
              <a:rPr lang="en-US" sz="4750" b="1" dirty="0">
                <a:solidFill>
                  <a:srgbClr val="7068F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Integrating with Dashboard Cameras</a:t>
            </a:r>
            <a:endParaRPr lang="en-US" sz="475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1705" y="1723668"/>
            <a:ext cx="573733" cy="57373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691705" y="2526894"/>
            <a:ext cx="3019723" cy="3774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938"/>
              </a:lnSpc>
            </a:pPr>
            <a:r>
              <a:rPr lang="en-US" sz="2375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Real-Time Monitoring</a:t>
            </a:r>
            <a:endParaRPr lang="en-US" sz="2375" dirty="0"/>
          </a:p>
        </p:txBody>
      </p:sp>
      <p:sp>
        <p:nvSpPr>
          <p:cNvPr id="6" name="Text 2"/>
          <p:cNvSpPr/>
          <p:nvPr/>
        </p:nvSpPr>
        <p:spPr>
          <a:xfrm>
            <a:off x="7691706" y="3041988"/>
            <a:ext cx="9823549" cy="3671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75"/>
              </a:lnSpc>
            </a:pPr>
            <a:r>
              <a:rPr lang="en-US" sz="17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algorithm will continuously analyze footage from dashboard cameras.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91705" y="4097626"/>
            <a:ext cx="573733" cy="57373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691705" y="4900852"/>
            <a:ext cx="3019723" cy="3774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938"/>
              </a:lnSpc>
            </a:pPr>
            <a:r>
              <a:rPr lang="en-US" sz="2375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Instant Alerts</a:t>
            </a:r>
            <a:endParaRPr lang="en-US" sz="2375" dirty="0"/>
          </a:p>
        </p:txBody>
      </p:sp>
      <p:sp>
        <p:nvSpPr>
          <p:cNvPr id="9" name="Text 4"/>
          <p:cNvSpPr/>
          <p:nvPr/>
        </p:nvSpPr>
        <p:spPr>
          <a:xfrm>
            <a:off x="7691706" y="5415945"/>
            <a:ext cx="9823549" cy="734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75"/>
              </a:lnSpc>
            </a:pPr>
            <a:r>
              <a:rPr lang="en-US" sz="17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system will immediately notify drivers and authorities of detected distracted behaviors.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91705" y="6838742"/>
            <a:ext cx="573733" cy="57373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691705" y="7641968"/>
            <a:ext cx="3019723" cy="3774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938"/>
              </a:lnSpc>
            </a:pPr>
            <a:r>
              <a:rPr lang="en-US" sz="2375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Seamless Integration</a:t>
            </a:r>
            <a:endParaRPr lang="en-US" sz="2375" dirty="0"/>
          </a:p>
        </p:txBody>
      </p:sp>
      <p:sp>
        <p:nvSpPr>
          <p:cNvPr id="12" name="Text 6"/>
          <p:cNvSpPr/>
          <p:nvPr/>
        </p:nvSpPr>
        <p:spPr>
          <a:xfrm>
            <a:off x="7691706" y="8157061"/>
            <a:ext cx="9823549" cy="734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75"/>
              </a:lnSpc>
            </a:pPr>
            <a:r>
              <a:rPr lang="en-US" sz="17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solution will be designed to work seamlessly with existing dashboard camera systems.</a:t>
            </a:r>
            <a:endParaRPr lang="en-US" sz="1750" dirty="0"/>
          </a:p>
        </p:txBody>
      </p:sp>
      <p:sp>
        <p:nvSpPr>
          <p:cNvPr id="14" name="AutoShape 2">
            <a:extLst>
              <a:ext uri="{FF2B5EF4-FFF2-40B4-BE49-F238E27FC236}">
                <a16:creationId xmlns:a16="http://schemas.microsoft.com/office/drawing/2014/main" id="{E6F2A60E-DCE7-E402-A00F-FAFF5C234C12}"/>
              </a:ext>
            </a:extLst>
          </p:cNvPr>
          <p:cNvSpPr/>
          <p:nvPr/>
        </p:nvSpPr>
        <p:spPr>
          <a:xfrm>
            <a:off x="1017871" y="9715500"/>
            <a:ext cx="16230600" cy="0"/>
          </a:xfrm>
          <a:prstGeom prst="line">
            <a:avLst/>
          </a:prstGeom>
          <a:ln w="28575" cap="flat">
            <a:solidFill>
              <a:schemeClr val="tx1">
                <a:lumMod val="95000"/>
                <a:lumOff val="5000"/>
              </a:scheme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5" name="TextBox 6">
            <a:extLst>
              <a:ext uri="{FF2B5EF4-FFF2-40B4-BE49-F238E27FC236}">
                <a16:creationId xmlns:a16="http://schemas.microsoft.com/office/drawing/2014/main" id="{9FFDEA0D-2940-41BA-E29C-73C83C69F92C}"/>
              </a:ext>
            </a:extLst>
          </p:cNvPr>
          <p:cNvSpPr txBox="1"/>
          <p:nvPr/>
        </p:nvSpPr>
        <p:spPr>
          <a:xfrm>
            <a:off x="1033111" y="9169394"/>
            <a:ext cx="4467234" cy="4281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99"/>
              </a:lnSpc>
            </a:pPr>
            <a:r>
              <a:rPr lang="en-US" sz="2499" spc="147" dirty="0">
                <a:latin typeface="DM Sans"/>
                <a:ea typeface="DM Sans"/>
                <a:cs typeface="DM Sans"/>
                <a:sym typeface="DM Sans"/>
              </a:rPr>
              <a:t>Page 08/15</a:t>
            </a:r>
          </a:p>
        </p:txBody>
      </p:sp>
      <p:sp>
        <p:nvSpPr>
          <p:cNvPr id="13" name="TextBox 11" descr="Github Repo">
            <a:extLst>
              <a:ext uri="{FF2B5EF4-FFF2-40B4-BE49-F238E27FC236}">
                <a16:creationId xmlns:a16="http://schemas.microsoft.com/office/drawing/2014/main" id="{A698B01E-15F5-216B-6593-99592ED1329B}"/>
              </a:ext>
            </a:extLst>
          </p:cNvPr>
          <p:cNvSpPr txBox="1"/>
          <p:nvPr/>
        </p:nvSpPr>
        <p:spPr>
          <a:xfrm>
            <a:off x="14554200" y="9229767"/>
            <a:ext cx="2425593" cy="4317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502"/>
              </a:lnSpc>
            </a:pPr>
            <a:r>
              <a:rPr lang="en-US" sz="2501" spc="265" dirty="0">
                <a:solidFill>
                  <a:srgbClr val="0070C0"/>
                </a:solidFill>
                <a:latin typeface="DM Sans"/>
                <a:ea typeface="DM Sans"/>
                <a:cs typeface="DM Sans"/>
                <a:sym typeface="DM Sans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 Repo</a:t>
            </a:r>
            <a:endParaRPr lang="en-US" sz="2501" spc="265" dirty="0">
              <a:solidFill>
                <a:srgbClr val="0070C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18288000" cy="301228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111549" y="3239429"/>
            <a:ext cx="12606486" cy="792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6188"/>
              </a:lnSpc>
            </a:pPr>
            <a:r>
              <a:rPr lang="en-US" sz="4938" b="1" dirty="0">
                <a:solidFill>
                  <a:srgbClr val="7068F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Methodology: Image Classification Algorithm</a:t>
            </a:r>
            <a:endParaRPr lang="en-US" sz="4938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Shape 1"/>
          <p:cNvSpPr/>
          <p:nvPr/>
        </p:nvSpPr>
        <p:spPr>
          <a:xfrm>
            <a:off x="843409" y="6142286"/>
            <a:ext cx="16601183" cy="28575"/>
          </a:xfrm>
          <a:prstGeom prst="roundRect">
            <a:avLst>
              <a:gd name="adj" fmla="val 759024"/>
            </a:avLst>
          </a:prstGeom>
          <a:solidFill>
            <a:srgbClr val="C1C3D0"/>
          </a:solidFill>
          <a:ln/>
        </p:spPr>
        <p:txBody>
          <a:bodyPr/>
          <a:lstStyle/>
          <a:p>
            <a:endParaRPr lang="en-US" sz="2250"/>
          </a:p>
        </p:txBody>
      </p:sp>
      <p:sp>
        <p:nvSpPr>
          <p:cNvPr id="6" name="Shape 3"/>
          <p:cNvSpPr/>
          <p:nvPr/>
        </p:nvSpPr>
        <p:spPr>
          <a:xfrm>
            <a:off x="4624336" y="6226298"/>
            <a:ext cx="542181" cy="542181"/>
          </a:xfrm>
          <a:prstGeom prst="roundRect">
            <a:avLst>
              <a:gd name="adj" fmla="val 40003"/>
            </a:avLst>
          </a:prstGeom>
          <a:solidFill>
            <a:srgbClr val="EEEFF5"/>
          </a:solidFill>
          <a:ln/>
          <a:effectLst>
            <a:outerShdw blurRad="46990" dist="22860" dir="13500000" algn="bl" rotWithShape="0">
              <a:srgbClr val="FFFFFF">
                <a:alpha val="70000"/>
              </a:srgbClr>
            </a:outerShdw>
          </a:effectLst>
        </p:spPr>
        <p:txBody>
          <a:bodyPr/>
          <a:lstStyle/>
          <a:p>
            <a:endParaRPr lang="en-US" sz="2250"/>
          </a:p>
        </p:txBody>
      </p:sp>
      <p:sp>
        <p:nvSpPr>
          <p:cNvPr id="7" name="Text 4"/>
          <p:cNvSpPr/>
          <p:nvPr/>
        </p:nvSpPr>
        <p:spPr>
          <a:xfrm>
            <a:off x="4850553" y="6336680"/>
            <a:ext cx="45719" cy="3805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938"/>
              </a:lnSpc>
            </a:pPr>
            <a:r>
              <a:rPr lang="en-US" sz="2938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1</a:t>
            </a:r>
            <a:endParaRPr lang="en-US" sz="2938" dirty="0"/>
          </a:p>
        </p:txBody>
      </p:sp>
      <p:sp>
        <p:nvSpPr>
          <p:cNvPr id="8" name="Text 5"/>
          <p:cNvSpPr/>
          <p:nvPr/>
        </p:nvSpPr>
        <p:spPr>
          <a:xfrm>
            <a:off x="3280543" y="4332239"/>
            <a:ext cx="3170784" cy="3963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3063"/>
              </a:lnSpc>
            </a:pPr>
            <a:r>
              <a:rPr lang="en-US" sz="2438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Data Preprocessing</a:t>
            </a:r>
            <a:endParaRPr lang="en-US" sz="2438" dirty="0"/>
          </a:p>
        </p:txBody>
      </p:sp>
      <p:sp>
        <p:nvSpPr>
          <p:cNvPr id="9" name="Text 6"/>
          <p:cNvSpPr/>
          <p:nvPr/>
        </p:nvSpPr>
        <p:spPr>
          <a:xfrm>
            <a:off x="1084138" y="4824673"/>
            <a:ext cx="7698135" cy="7709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3000"/>
              </a:lnSpc>
            </a:pPr>
            <a:r>
              <a:rPr lang="en-US" sz="1875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Normalize and augment the dataset to improve model performance.</a:t>
            </a:r>
            <a:endParaRPr lang="en-US" sz="1875" dirty="0"/>
          </a:p>
        </p:txBody>
      </p:sp>
      <p:sp>
        <p:nvSpPr>
          <p:cNvPr id="10" name="Shape 7"/>
          <p:cNvSpPr/>
          <p:nvPr/>
        </p:nvSpPr>
        <p:spPr>
          <a:xfrm>
            <a:off x="9129413" y="6768481"/>
            <a:ext cx="45719" cy="584820"/>
          </a:xfrm>
          <a:prstGeom prst="roundRect">
            <a:avLst>
              <a:gd name="adj" fmla="val 759024"/>
            </a:avLst>
          </a:prstGeom>
          <a:solidFill>
            <a:srgbClr val="C1C3D0"/>
          </a:solidFill>
          <a:ln/>
        </p:spPr>
        <p:txBody>
          <a:bodyPr/>
          <a:lstStyle/>
          <a:p>
            <a:endParaRPr lang="en-US" sz="2250"/>
          </a:p>
        </p:txBody>
      </p:sp>
      <p:sp>
        <p:nvSpPr>
          <p:cNvPr id="11" name="Shape 8"/>
          <p:cNvSpPr/>
          <p:nvPr/>
        </p:nvSpPr>
        <p:spPr>
          <a:xfrm>
            <a:off x="8872611" y="6226299"/>
            <a:ext cx="542181" cy="542181"/>
          </a:xfrm>
          <a:prstGeom prst="roundRect">
            <a:avLst>
              <a:gd name="adj" fmla="val 40003"/>
            </a:avLst>
          </a:prstGeom>
          <a:solidFill>
            <a:srgbClr val="EEEFF5"/>
          </a:solidFill>
          <a:ln/>
          <a:effectLst>
            <a:outerShdw blurRad="46990" dist="22860" dir="13500000" algn="bl" rotWithShape="0">
              <a:srgbClr val="FFFFFF">
                <a:alpha val="70000"/>
              </a:srgbClr>
            </a:outerShdw>
          </a:effectLst>
        </p:spPr>
        <p:txBody>
          <a:bodyPr/>
          <a:lstStyle/>
          <a:p>
            <a:endParaRPr lang="en-US" sz="2250"/>
          </a:p>
        </p:txBody>
      </p:sp>
      <p:sp>
        <p:nvSpPr>
          <p:cNvPr id="12" name="Text 9"/>
          <p:cNvSpPr/>
          <p:nvPr/>
        </p:nvSpPr>
        <p:spPr>
          <a:xfrm>
            <a:off x="9053004" y="6327204"/>
            <a:ext cx="198536" cy="911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938"/>
              </a:lnSpc>
            </a:pPr>
            <a:r>
              <a:rPr lang="en-US" sz="2938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2</a:t>
            </a:r>
            <a:endParaRPr lang="en-US" sz="2938" dirty="0"/>
          </a:p>
        </p:txBody>
      </p:sp>
      <p:sp>
        <p:nvSpPr>
          <p:cNvPr id="13" name="Text 10"/>
          <p:cNvSpPr/>
          <p:nvPr/>
        </p:nvSpPr>
        <p:spPr>
          <a:xfrm>
            <a:off x="7516047" y="7360096"/>
            <a:ext cx="3170784" cy="3963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3063"/>
              </a:lnSpc>
            </a:pPr>
            <a:r>
              <a:rPr lang="en-US" sz="2438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Model Training</a:t>
            </a:r>
            <a:endParaRPr lang="en-US" sz="2438" dirty="0"/>
          </a:p>
        </p:txBody>
      </p:sp>
      <p:sp>
        <p:nvSpPr>
          <p:cNvPr id="14" name="Text 11"/>
          <p:cNvSpPr/>
          <p:nvPr/>
        </p:nvSpPr>
        <p:spPr>
          <a:xfrm>
            <a:off x="6229844" y="7722731"/>
            <a:ext cx="5844855" cy="11608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3000"/>
              </a:lnSpc>
            </a:pPr>
            <a:r>
              <a:rPr lang="en-US" sz="1875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Leverage convolutional neural networks to classify driver behavior.</a:t>
            </a:r>
            <a:endParaRPr lang="en-US" sz="1875" dirty="0"/>
          </a:p>
        </p:txBody>
      </p:sp>
      <p:sp>
        <p:nvSpPr>
          <p:cNvPr id="16" name="Shape 13"/>
          <p:cNvSpPr/>
          <p:nvPr/>
        </p:nvSpPr>
        <p:spPr>
          <a:xfrm>
            <a:off x="13107547" y="6212864"/>
            <a:ext cx="542181" cy="542181"/>
          </a:xfrm>
          <a:prstGeom prst="roundRect">
            <a:avLst>
              <a:gd name="adj" fmla="val 40003"/>
            </a:avLst>
          </a:prstGeom>
          <a:solidFill>
            <a:srgbClr val="EEEFF5"/>
          </a:solidFill>
          <a:ln/>
          <a:effectLst>
            <a:outerShdw blurRad="46990" dist="22860" dir="13500000" algn="bl" rotWithShape="0">
              <a:srgbClr val="FFFFFF">
                <a:alpha val="70000"/>
              </a:srgbClr>
            </a:outerShdw>
          </a:effectLst>
        </p:spPr>
        <p:txBody>
          <a:bodyPr/>
          <a:lstStyle/>
          <a:p>
            <a:endParaRPr lang="en-US" sz="2250"/>
          </a:p>
        </p:txBody>
      </p:sp>
      <p:sp>
        <p:nvSpPr>
          <p:cNvPr id="17" name="Text 14"/>
          <p:cNvSpPr/>
          <p:nvPr/>
        </p:nvSpPr>
        <p:spPr>
          <a:xfrm>
            <a:off x="13279518" y="6285778"/>
            <a:ext cx="198238" cy="3805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938"/>
              </a:lnSpc>
            </a:pPr>
            <a:r>
              <a:rPr lang="en-US" sz="2938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3</a:t>
            </a:r>
            <a:endParaRPr lang="en-US" sz="2938" dirty="0"/>
          </a:p>
        </p:txBody>
      </p:sp>
      <p:sp>
        <p:nvSpPr>
          <p:cNvPr id="18" name="Text 15"/>
          <p:cNvSpPr/>
          <p:nvPr/>
        </p:nvSpPr>
        <p:spPr>
          <a:xfrm>
            <a:off x="11666265" y="4431815"/>
            <a:ext cx="3170784" cy="3963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3063"/>
              </a:lnSpc>
            </a:pPr>
            <a:r>
              <a:rPr lang="en-US" sz="2438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Model Evaluation</a:t>
            </a:r>
            <a:endParaRPr lang="en-US" sz="2438" dirty="0"/>
          </a:p>
        </p:txBody>
      </p:sp>
      <p:sp>
        <p:nvSpPr>
          <p:cNvPr id="19" name="Text 16"/>
          <p:cNvSpPr/>
          <p:nvPr/>
        </p:nvSpPr>
        <p:spPr>
          <a:xfrm>
            <a:off x="9544723" y="4946962"/>
            <a:ext cx="7698284" cy="3854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3000"/>
              </a:lnSpc>
            </a:pPr>
            <a:r>
              <a:rPr lang="en-US" sz="1875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Validate the model's accuracy on a held-out test set.</a:t>
            </a:r>
            <a:endParaRPr lang="en-US" sz="1875" dirty="0"/>
          </a:p>
        </p:txBody>
      </p:sp>
      <p:sp>
        <p:nvSpPr>
          <p:cNvPr id="20" name="AutoShape 2">
            <a:extLst>
              <a:ext uri="{FF2B5EF4-FFF2-40B4-BE49-F238E27FC236}">
                <a16:creationId xmlns:a16="http://schemas.microsoft.com/office/drawing/2014/main" id="{9D90743D-EF87-6937-D935-16198F49B75A}"/>
              </a:ext>
            </a:extLst>
          </p:cNvPr>
          <p:cNvSpPr/>
          <p:nvPr/>
        </p:nvSpPr>
        <p:spPr>
          <a:xfrm>
            <a:off x="935838" y="9656145"/>
            <a:ext cx="16230600" cy="0"/>
          </a:xfrm>
          <a:prstGeom prst="line">
            <a:avLst/>
          </a:prstGeom>
          <a:ln w="28575" cap="flat">
            <a:solidFill>
              <a:schemeClr val="tx1">
                <a:lumMod val="95000"/>
                <a:lumOff val="5000"/>
              </a:scheme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1" name="TextBox 6">
            <a:extLst>
              <a:ext uri="{FF2B5EF4-FFF2-40B4-BE49-F238E27FC236}">
                <a16:creationId xmlns:a16="http://schemas.microsoft.com/office/drawing/2014/main" id="{84891FD1-6642-E130-8630-278C759F4ABC}"/>
              </a:ext>
            </a:extLst>
          </p:cNvPr>
          <p:cNvSpPr txBox="1"/>
          <p:nvPr/>
        </p:nvSpPr>
        <p:spPr>
          <a:xfrm>
            <a:off x="981613" y="9133572"/>
            <a:ext cx="4467234" cy="4281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99"/>
              </a:lnSpc>
            </a:pPr>
            <a:r>
              <a:rPr lang="en-US" sz="2499" spc="147" dirty="0">
                <a:latin typeface="DM Sans"/>
                <a:ea typeface="DM Sans"/>
                <a:cs typeface="DM Sans"/>
                <a:sym typeface="DM Sans"/>
              </a:rPr>
              <a:t>Page 09/15</a:t>
            </a:r>
          </a:p>
        </p:txBody>
      </p:sp>
      <p:sp>
        <p:nvSpPr>
          <p:cNvPr id="25" name="Shape 7">
            <a:extLst>
              <a:ext uri="{FF2B5EF4-FFF2-40B4-BE49-F238E27FC236}">
                <a16:creationId xmlns:a16="http://schemas.microsoft.com/office/drawing/2014/main" id="{DBC22FD3-75FA-1CB6-44C6-B58180A7F3F5}"/>
              </a:ext>
            </a:extLst>
          </p:cNvPr>
          <p:cNvSpPr/>
          <p:nvPr/>
        </p:nvSpPr>
        <p:spPr>
          <a:xfrm>
            <a:off x="13332918" y="5571753"/>
            <a:ext cx="45719" cy="584820"/>
          </a:xfrm>
          <a:prstGeom prst="roundRect">
            <a:avLst>
              <a:gd name="adj" fmla="val 759024"/>
            </a:avLst>
          </a:prstGeom>
          <a:solidFill>
            <a:srgbClr val="C1C3D0"/>
          </a:solidFill>
          <a:ln/>
        </p:spPr>
        <p:txBody>
          <a:bodyPr/>
          <a:lstStyle/>
          <a:p>
            <a:endParaRPr lang="en-US" sz="2250"/>
          </a:p>
        </p:txBody>
      </p:sp>
      <p:sp>
        <p:nvSpPr>
          <p:cNvPr id="26" name="Shape 7">
            <a:extLst>
              <a:ext uri="{FF2B5EF4-FFF2-40B4-BE49-F238E27FC236}">
                <a16:creationId xmlns:a16="http://schemas.microsoft.com/office/drawing/2014/main" id="{572BEB14-9BF5-21D7-CAB1-8309495251F0}"/>
              </a:ext>
            </a:extLst>
          </p:cNvPr>
          <p:cNvSpPr/>
          <p:nvPr/>
        </p:nvSpPr>
        <p:spPr>
          <a:xfrm>
            <a:off x="4895427" y="5571753"/>
            <a:ext cx="45719" cy="584820"/>
          </a:xfrm>
          <a:prstGeom prst="roundRect">
            <a:avLst>
              <a:gd name="adj" fmla="val 759024"/>
            </a:avLst>
          </a:prstGeom>
          <a:solidFill>
            <a:srgbClr val="C1C3D0"/>
          </a:solidFill>
          <a:ln/>
        </p:spPr>
        <p:txBody>
          <a:bodyPr/>
          <a:lstStyle/>
          <a:p>
            <a:endParaRPr lang="en-US" sz="2250"/>
          </a:p>
        </p:txBody>
      </p:sp>
      <p:sp>
        <p:nvSpPr>
          <p:cNvPr id="5" name="TextBox 11" descr="Github Repo">
            <a:extLst>
              <a:ext uri="{FF2B5EF4-FFF2-40B4-BE49-F238E27FC236}">
                <a16:creationId xmlns:a16="http://schemas.microsoft.com/office/drawing/2014/main" id="{D744377D-D150-DE80-70F3-A37F0B8AF8C3}"/>
              </a:ext>
            </a:extLst>
          </p:cNvPr>
          <p:cNvSpPr txBox="1"/>
          <p:nvPr/>
        </p:nvSpPr>
        <p:spPr>
          <a:xfrm>
            <a:off x="14554200" y="9155354"/>
            <a:ext cx="2425593" cy="4317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502"/>
              </a:lnSpc>
            </a:pPr>
            <a:r>
              <a:rPr lang="en-US" sz="2501" spc="265" dirty="0">
                <a:solidFill>
                  <a:srgbClr val="0070C0"/>
                </a:solidFill>
                <a:latin typeface="DM Sans"/>
                <a:ea typeface="DM Sans"/>
                <a:cs typeface="DM Sans"/>
                <a:sym typeface="DM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 Repo</a:t>
            </a:r>
            <a:endParaRPr lang="en-US" sz="2501" spc="265" dirty="0">
              <a:solidFill>
                <a:srgbClr val="0070C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Wood Type">
      <a:majorFont>
        <a:latin typeface="Georgia" panose="020405020504050203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Trebuchet MS" panose="020B0603020202020204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C6AE0645-98FF-411B-B0E9-59ABD78A0CC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TM03090434[[fn=Wood Type]]</Template>
  <TotalTime>1024</TotalTime>
  <Words>731</Words>
  <Application>Microsoft Office PowerPoint</Application>
  <PresentationFormat>Custom</PresentationFormat>
  <Paragraphs>109</Paragraphs>
  <Slides>15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6" baseType="lpstr">
      <vt:lpstr>Aptos</vt:lpstr>
      <vt:lpstr>Dream Avenue</vt:lpstr>
      <vt:lpstr>Wingdings</vt:lpstr>
      <vt:lpstr>Barlow Bold</vt:lpstr>
      <vt:lpstr>DM Sans</vt:lpstr>
      <vt:lpstr>Arial</vt:lpstr>
      <vt:lpstr>Bodoni MT Black</vt:lpstr>
      <vt:lpstr>Trebuchet MS</vt:lpstr>
      <vt:lpstr>Georgia</vt:lpstr>
      <vt:lpstr>Montserrat</vt:lpstr>
      <vt:lpstr>Wood Type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Brown Skincare Product Presentation</dc:title>
  <dc:creator>Hossam</dc:creator>
  <cp:lastModifiedBy>Mostafa Gamal Mahmoud</cp:lastModifiedBy>
  <cp:revision>6</cp:revision>
  <dcterms:created xsi:type="dcterms:W3CDTF">2006-08-16T00:00:00Z</dcterms:created>
  <dcterms:modified xsi:type="dcterms:W3CDTF">2024-10-14T09:58:55Z</dcterms:modified>
  <dc:identifier>DAGTQ4K-OX8</dc:identifier>
</cp:coreProperties>
</file>